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81" r:id="rId3"/>
    <p:sldId id="266" r:id="rId4"/>
    <p:sldId id="291" r:id="rId5"/>
    <p:sldId id="290" r:id="rId6"/>
    <p:sldId id="283" r:id="rId7"/>
    <p:sldId id="294" r:id="rId8"/>
    <p:sldId id="296" r:id="rId9"/>
    <p:sldId id="298" r:id="rId10"/>
    <p:sldId id="285" r:id="rId11"/>
    <p:sldId id="295" r:id="rId12"/>
    <p:sldId id="297" r:id="rId13"/>
    <p:sldId id="274" r:id="rId14"/>
    <p:sldId id="267" r:id="rId15"/>
    <p:sldId id="289" r:id="rId16"/>
    <p:sldId id="263" r:id="rId17"/>
    <p:sldId id="264" r:id="rId18"/>
    <p:sldId id="270" r:id="rId19"/>
    <p:sldId id="301" r:id="rId20"/>
    <p:sldId id="288" r:id="rId21"/>
    <p:sldId id="30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CEAF5-6EFA-4BB2-AD39-FF70672F4FC6}" v="14" dt="2020-10-30T08:51:34.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4336" autoAdjust="0"/>
  </p:normalViewPr>
  <p:slideViewPr>
    <p:cSldViewPr snapToGrid="0">
      <p:cViewPr varScale="1">
        <p:scale>
          <a:sx n="96" d="100"/>
          <a:sy n="96" d="100"/>
        </p:scale>
        <p:origin x="11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rian\Downloads\tableone.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rian\Downloads\tableone.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rian\Downloads\tableone.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rian\Downloads\tableone.csv"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Analysis!$A$5</c:f>
              <c:strCache>
                <c:ptCount val="1"/>
                <c:pt idx="0">
                  <c:v>n</c:v>
                </c:pt>
              </c:strCache>
            </c:strRef>
          </c:tx>
          <c:spPr>
            <a:solidFill>
              <a:schemeClr val="accent1"/>
            </a:solidFill>
            <a:ln>
              <a:noFill/>
            </a:ln>
            <a:effectLst/>
            <a:sp3d/>
          </c:spPr>
          <c:invertIfNegative val="0"/>
          <c:dPt>
            <c:idx val="0"/>
            <c:invertIfNegative val="0"/>
            <c:bubble3D val="0"/>
            <c:spPr>
              <a:solidFill>
                <a:srgbClr val="00B050"/>
              </a:solidFill>
              <a:ln>
                <a:solidFill>
                  <a:srgbClr val="00B050"/>
                </a:solidFill>
              </a:ln>
              <a:effectLst/>
              <a:sp3d>
                <a:contourClr>
                  <a:srgbClr val="00B050"/>
                </a:contourClr>
              </a:sp3d>
            </c:spPr>
            <c:extLst>
              <c:ext xmlns:c16="http://schemas.microsoft.com/office/drawing/2014/chart" uri="{C3380CC4-5D6E-409C-BE32-E72D297353CC}">
                <c16:uniqueId val="{00000001-9EC3-43EA-B436-D9D9CBE8290D}"/>
              </c:ext>
            </c:extLst>
          </c:dPt>
          <c:dPt>
            <c:idx val="1"/>
            <c:invertIfNegative val="0"/>
            <c:bubble3D val="0"/>
            <c:spPr>
              <a:solidFill>
                <a:srgbClr val="92D050"/>
              </a:solidFill>
              <a:ln>
                <a:solidFill>
                  <a:srgbClr val="92D050"/>
                </a:solidFill>
              </a:ln>
              <a:effectLst/>
              <a:sp3d>
                <a:contourClr>
                  <a:srgbClr val="92D050"/>
                </a:contourClr>
              </a:sp3d>
            </c:spPr>
            <c:extLst>
              <c:ext xmlns:c16="http://schemas.microsoft.com/office/drawing/2014/chart" uri="{C3380CC4-5D6E-409C-BE32-E72D297353CC}">
                <c16:uniqueId val="{00000003-9EC3-43EA-B436-D9D9CBE8290D}"/>
              </c:ext>
            </c:extLst>
          </c:dPt>
          <c:dPt>
            <c:idx val="2"/>
            <c:invertIfNegative val="0"/>
            <c:bubble3D val="0"/>
            <c:spPr>
              <a:solidFill>
                <a:srgbClr val="FFC000"/>
              </a:solidFill>
              <a:ln>
                <a:solidFill>
                  <a:srgbClr val="FFC000"/>
                </a:solidFill>
              </a:ln>
              <a:effectLst/>
              <a:sp3d>
                <a:contourClr>
                  <a:srgbClr val="FFC000"/>
                </a:contourClr>
              </a:sp3d>
            </c:spPr>
            <c:extLst>
              <c:ext xmlns:c16="http://schemas.microsoft.com/office/drawing/2014/chart" uri="{C3380CC4-5D6E-409C-BE32-E72D297353CC}">
                <c16:uniqueId val="{00000005-9EC3-43EA-B436-D9D9CBE8290D}"/>
              </c:ext>
            </c:extLst>
          </c:dPt>
          <c:dPt>
            <c:idx val="3"/>
            <c:invertIfNegative val="0"/>
            <c:bubble3D val="0"/>
            <c:spPr>
              <a:solidFill>
                <a:srgbClr val="FF0000"/>
              </a:solidFill>
              <a:ln>
                <a:solidFill>
                  <a:srgbClr val="FF0000"/>
                </a:solidFill>
              </a:ln>
              <a:effectLst/>
              <a:sp3d>
                <a:contourClr>
                  <a:srgbClr val="FF0000"/>
                </a:contourClr>
              </a:sp3d>
            </c:spPr>
            <c:extLst>
              <c:ext xmlns:c16="http://schemas.microsoft.com/office/drawing/2014/chart" uri="{C3380CC4-5D6E-409C-BE32-E72D297353CC}">
                <c16:uniqueId val="{00000007-9EC3-43EA-B436-D9D9CBE8290D}"/>
              </c:ext>
            </c:extLst>
          </c:dPt>
          <c:cat>
            <c:numRef>
              <c:f>Analysis!$B$1:$E$1</c:f>
              <c:numCache>
                <c:formatCode>General</c:formatCode>
                <c:ptCount val="4"/>
                <c:pt idx="0">
                  <c:v>1</c:v>
                </c:pt>
                <c:pt idx="1">
                  <c:v>2</c:v>
                </c:pt>
                <c:pt idx="2">
                  <c:v>3</c:v>
                </c:pt>
                <c:pt idx="3">
                  <c:v>4</c:v>
                </c:pt>
              </c:numCache>
            </c:numRef>
          </c:cat>
          <c:val>
            <c:numRef>
              <c:f>Analysis!$B$5:$E$5</c:f>
              <c:numCache>
                <c:formatCode>General</c:formatCode>
                <c:ptCount val="4"/>
                <c:pt idx="0">
                  <c:v>59</c:v>
                </c:pt>
                <c:pt idx="1">
                  <c:v>17</c:v>
                </c:pt>
                <c:pt idx="2">
                  <c:v>86</c:v>
                </c:pt>
                <c:pt idx="3">
                  <c:v>4</c:v>
                </c:pt>
              </c:numCache>
            </c:numRef>
          </c:val>
          <c:extLst>
            <c:ext xmlns:c16="http://schemas.microsoft.com/office/drawing/2014/chart" uri="{C3380CC4-5D6E-409C-BE32-E72D297353CC}">
              <c16:uniqueId val="{00000008-9EC3-43EA-B436-D9D9CBE8290D}"/>
            </c:ext>
          </c:extLst>
        </c:ser>
        <c:dLbls>
          <c:showLegendKey val="0"/>
          <c:showVal val="0"/>
          <c:showCatName val="0"/>
          <c:showSerName val="0"/>
          <c:showPercent val="0"/>
          <c:showBubbleSize val="0"/>
        </c:dLbls>
        <c:gapWidth val="150"/>
        <c:shape val="box"/>
        <c:axId val="16620744"/>
        <c:axId val="352308408"/>
        <c:axId val="0"/>
      </c:bar3DChart>
      <c:catAx>
        <c:axId val="166207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NAPS</a:t>
                </a:r>
                <a:r>
                  <a:rPr lang="en-GB" sz="1200" baseline="0"/>
                  <a:t> Categories of Appropriateness</a:t>
                </a:r>
                <a:endParaRPr lang="en-GB" sz="1200"/>
              </a:p>
            </c:rich>
          </c:tx>
          <c:layout>
            <c:manualLayout>
              <c:xMode val="edge"/>
              <c:yMode val="edge"/>
              <c:x val="0.35854142466984845"/>
              <c:y val="0.960089083773390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308408"/>
        <c:crosses val="autoZero"/>
        <c:auto val="1"/>
        <c:lblAlgn val="ctr"/>
        <c:lblOffset val="100"/>
        <c:noMultiLvlLbl val="0"/>
      </c:catAx>
      <c:valAx>
        <c:axId val="352308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20744"/>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AU" sz="2400" dirty="0"/>
              <a:t>Incidence of inappropriate</a:t>
            </a:r>
            <a:r>
              <a:rPr lang="en-AU" sz="2400" baseline="0" dirty="0"/>
              <a:t> dosing by antibiotic</a:t>
            </a:r>
            <a:endParaRPr lang="en-GB" sz="24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Analysis!$A$64:$A$80</c:f>
              <c:strCache>
                <c:ptCount val="17"/>
                <c:pt idx="0">
                  <c:v>amoxicillin</c:v>
                </c:pt>
                <c:pt idx="1">
                  <c:v>ampicillin</c:v>
                </c:pt>
                <c:pt idx="2">
                  <c:v>augmentin</c:v>
                </c:pt>
                <c:pt idx="3">
                  <c:v>azithromycin</c:v>
                </c:pt>
                <c:pt idx="4">
                  <c:v>benzylpenicillin</c:v>
                </c:pt>
                <c:pt idx="5">
                  <c:v>cefazolin</c:v>
                </c:pt>
                <c:pt idx="6">
                  <c:v>cefotaxime</c:v>
                </c:pt>
                <c:pt idx="7">
                  <c:v>ceftriaxone</c:v>
                </c:pt>
                <c:pt idx="8">
                  <c:v>clindamycin</c:v>
                </c:pt>
                <c:pt idx="9">
                  <c:v>doxycycline</c:v>
                </c:pt>
                <c:pt idx="10">
                  <c:v>flucloxacillin</c:v>
                </c:pt>
                <c:pt idx="11">
                  <c:v>gentamicin</c:v>
                </c:pt>
                <c:pt idx="12">
                  <c:v>lincomycin</c:v>
                </c:pt>
                <c:pt idx="13">
                  <c:v>meropenem</c:v>
                </c:pt>
                <c:pt idx="14">
                  <c:v>metronidazole</c:v>
                </c:pt>
                <c:pt idx="15">
                  <c:v>piperacillin/tazobactam</c:v>
                </c:pt>
                <c:pt idx="16">
                  <c:v>vancomycin</c:v>
                </c:pt>
              </c:strCache>
            </c:strRef>
          </c:cat>
          <c:val>
            <c:numRef>
              <c:f>Analysis!$B$64:$B$80</c:f>
              <c:numCache>
                <c:formatCode>General</c:formatCode>
                <c:ptCount val="17"/>
                <c:pt idx="0">
                  <c:v>1</c:v>
                </c:pt>
                <c:pt idx="1">
                  <c:v>3</c:v>
                </c:pt>
                <c:pt idx="2">
                  <c:v>0</c:v>
                </c:pt>
                <c:pt idx="3">
                  <c:v>0</c:v>
                </c:pt>
                <c:pt idx="4">
                  <c:v>1</c:v>
                </c:pt>
                <c:pt idx="5">
                  <c:v>5</c:v>
                </c:pt>
                <c:pt idx="6">
                  <c:v>0</c:v>
                </c:pt>
                <c:pt idx="7">
                  <c:v>25</c:v>
                </c:pt>
                <c:pt idx="8">
                  <c:v>1</c:v>
                </c:pt>
                <c:pt idx="9">
                  <c:v>0</c:v>
                </c:pt>
                <c:pt idx="10">
                  <c:v>9</c:v>
                </c:pt>
                <c:pt idx="11">
                  <c:v>56</c:v>
                </c:pt>
                <c:pt idx="12">
                  <c:v>0</c:v>
                </c:pt>
                <c:pt idx="13">
                  <c:v>1</c:v>
                </c:pt>
                <c:pt idx="14">
                  <c:v>0</c:v>
                </c:pt>
                <c:pt idx="15">
                  <c:v>6</c:v>
                </c:pt>
                <c:pt idx="16">
                  <c:v>7</c:v>
                </c:pt>
              </c:numCache>
            </c:numRef>
          </c:val>
          <c:extLst>
            <c:ext xmlns:c16="http://schemas.microsoft.com/office/drawing/2014/chart" uri="{C3380CC4-5D6E-409C-BE32-E72D297353CC}">
              <c16:uniqueId val="{00000000-AECC-461A-B8FD-1D70E2E93F85}"/>
            </c:ext>
          </c:extLst>
        </c:ser>
        <c:dLbls>
          <c:showLegendKey val="0"/>
          <c:showVal val="0"/>
          <c:showCatName val="0"/>
          <c:showSerName val="0"/>
          <c:showPercent val="0"/>
          <c:showBubbleSize val="0"/>
        </c:dLbls>
        <c:gapWidth val="150"/>
        <c:shape val="box"/>
        <c:axId val="352530504"/>
        <c:axId val="352530888"/>
        <c:axId val="0"/>
      </c:bar3DChart>
      <c:catAx>
        <c:axId val="35253050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Antibiotic</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52530888"/>
        <c:crosses val="autoZero"/>
        <c:auto val="1"/>
        <c:lblAlgn val="ctr"/>
        <c:lblOffset val="100"/>
        <c:noMultiLvlLbl val="0"/>
      </c:catAx>
      <c:valAx>
        <c:axId val="352530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AU" sz="1400"/>
                  <a:t>Number of Inappropriate doses</a:t>
                </a:r>
                <a:endParaRPr lang="en-GB"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530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000" dirty="0"/>
              <a:t>Site 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Analysis!$A$2</c:f>
              <c:strCache>
                <c:ptCount val="1"/>
                <c:pt idx="0">
                  <c:v>Site A</c:v>
                </c:pt>
              </c:strCache>
            </c:strRef>
          </c:tx>
          <c:dPt>
            <c:idx val="0"/>
            <c:bubble3D val="0"/>
            <c:spPr>
              <a:solidFill>
                <a:srgbClr val="00B050"/>
              </a:solidFill>
              <a:ln>
                <a:solidFill>
                  <a:schemeClr val="tx1"/>
                </a:solid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8CC6-4179-B523-68BA14129020}"/>
              </c:ext>
            </c:extLst>
          </c:dPt>
          <c:dPt>
            <c:idx val="1"/>
            <c:bubble3D val="0"/>
            <c:spPr>
              <a:solidFill>
                <a:srgbClr val="92D050"/>
              </a:solidFill>
              <a:ln>
                <a:solidFill>
                  <a:schemeClr val="tx1"/>
                </a:solid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8CC6-4179-B523-68BA14129020}"/>
              </c:ext>
            </c:extLst>
          </c:dPt>
          <c:dPt>
            <c:idx val="2"/>
            <c:bubble3D val="0"/>
            <c:spPr>
              <a:solidFill>
                <a:srgbClr val="FFC000"/>
              </a:solidFill>
              <a:ln>
                <a:solidFill>
                  <a:schemeClr val="tx1"/>
                </a:solid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8CC6-4179-B523-68BA14129020}"/>
              </c:ext>
            </c:extLst>
          </c:dPt>
          <c:dPt>
            <c:idx val="3"/>
            <c:bubble3D val="0"/>
            <c:spPr>
              <a:solidFill>
                <a:srgbClr val="FF0000"/>
              </a:solidFill>
              <a:ln>
                <a:solidFill>
                  <a:schemeClr val="tx1"/>
                </a:solid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7-8CC6-4179-B523-68BA1412902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Analysis!$B$1:$E$1</c:f>
              <c:numCache>
                <c:formatCode>General</c:formatCode>
                <c:ptCount val="4"/>
                <c:pt idx="0">
                  <c:v>1</c:v>
                </c:pt>
                <c:pt idx="1">
                  <c:v>2</c:v>
                </c:pt>
                <c:pt idx="2">
                  <c:v>3</c:v>
                </c:pt>
                <c:pt idx="3">
                  <c:v>4</c:v>
                </c:pt>
              </c:numCache>
            </c:numRef>
          </c:cat>
          <c:val>
            <c:numRef>
              <c:f>Analysis!$B$2:$E$2</c:f>
              <c:numCache>
                <c:formatCode>General</c:formatCode>
                <c:ptCount val="4"/>
                <c:pt idx="0">
                  <c:v>17</c:v>
                </c:pt>
                <c:pt idx="1">
                  <c:v>6</c:v>
                </c:pt>
                <c:pt idx="2">
                  <c:v>32</c:v>
                </c:pt>
                <c:pt idx="3">
                  <c:v>3</c:v>
                </c:pt>
              </c:numCache>
            </c:numRef>
          </c:val>
          <c:extLst>
            <c:ext xmlns:c16="http://schemas.microsoft.com/office/drawing/2014/chart" uri="{C3380CC4-5D6E-409C-BE32-E72D297353CC}">
              <c16:uniqueId val="{00000008-8CC6-4179-B523-68BA1412902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Analysis!$A$3</c:f>
              <c:strCache>
                <c:ptCount val="1"/>
                <c:pt idx="0">
                  <c:v>Site B</c:v>
                </c:pt>
              </c:strCache>
            </c:strRef>
          </c:tx>
          <c:dPt>
            <c:idx val="0"/>
            <c:bubble3D val="0"/>
            <c:spPr>
              <a:solidFill>
                <a:srgbClr val="00B050"/>
              </a:solidFill>
              <a:ln>
                <a:solidFill>
                  <a:schemeClr val="tx1"/>
                </a:solid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1-383B-4E79-AF95-41BF3CF07D9A}"/>
              </c:ext>
            </c:extLst>
          </c:dPt>
          <c:dPt>
            <c:idx val="1"/>
            <c:bubble3D val="0"/>
            <c:spPr>
              <a:solidFill>
                <a:srgbClr val="92D050"/>
              </a:solidFill>
              <a:ln>
                <a:solidFill>
                  <a:schemeClr val="tx1"/>
                </a:solid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3-383B-4E79-AF95-41BF3CF07D9A}"/>
              </c:ext>
            </c:extLst>
          </c:dPt>
          <c:dPt>
            <c:idx val="2"/>
            <c:bubble3D val="0"/>
            <c:spPr>
              <a:solidFill>
                <a:srgbClr val="FFC000"/>
              </a:solidFill>
              <a:ln>
                <a:solidFill>
                  <a:schemeClr val="tx1"/>
                </a:solid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5-383B-4E79-AF95-41BF3CF07D9A}"/>
              </c:ext>
            </c:extLst>
          </c:dPt>
          <c:dPt>
            <c:idx val="3"/>
            <c:bubble3D val="0"/>
            <c:spPr>
              <a:solidFill>
                <a:srgbClr val="FF0000"/>
              </a:solidFill>
              <a:ln>
                <a:solidFill>
                  <a:schemeClr val="tx1"/>
                </a:solidFill>
              </a:ln>
              <a:effectLst>
                <a:outerShdw blurRad="57150" dist="19050" dir="5400000" algn="ctr" rotWithShape="0">
                  <a:srgbClr val="000000">
                    <a:alpha val="63000"/>
                  </a:srgbClr>
                </a:outerShdw>
              </a:effectLst>
              <a:scene3d>
                <a:camera prst="orthographicFront">
                  <a:rot lat="0" lon="0" rev="0"/>
                </a:camera>
                <a:lightRig rig="threePt" dir="t">
                  <a:rot lat="0" lon="0" rev="19800000"/>
                </a:lightRig>
              </a:scene3d>
              <a:sp3d prstMaterial="flat">
                <a:bevelT w="25400" h="31750"/>
              </a:sp3d>
            </c:spPr>
            <c:extLst>
              <c:ext xmlns:c16="http://schemas.microsoft.com/office/drawing/2014/chart" uri="{C3380CC4-5D6E-409C-BE32-E72D297353CC}">
                <c16:uniqueId val="{00000007-383B-4E79-AF95-41BF3CF07D9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Analysis!$B$1:$E$1</c:f>
              <c:numCache>
                <c:formatCode>General</c:formatCode>
                <c:ptCount val="4"/>
                <c:pt idx="0">
                  <c:v>1</c:v>
                </c:pt>
                <c:pt idx="1">
                  <c:v>2</c:v>
                </c:pt>
                <c:pt idx="2">
                  <c:v>3</c:v>
                </c:pt>
                <c:pt idx="3">
                  <c:v>4</c:v>
                </c:pt>
              </c:numCache>
            </c:numRef>
          </c:cat>
          <c:val>
            <c:numRef>
              <c:f>Analysis!$B$3:$E$3</c:f>
              <c:numCache>
                <c:formatCode>General</c:formatCode>
                <c:ptCount val="4"/>
                <c:pt idx="0">
                  <c:v>42</c:v>
                </c:pt>
                <c:pt idx="1">
                  <c:v>11</c:v>
                </c:pt>
                <c:pt idx="2">
                  <c:v>54</c:v>
                </c:pt>
                <c:pt idx="3">
                  <c:v>1</c:v>
                </c:pt>
              </c:numCache>
            </c:numRef>
          </c:val>
          <c:extLst>
            <c:ext xmlns:c16="http://schemas.microsoft.com/office/drawing/2014/chart" uri="{C3380CC4-5D6E-409C-BE32-E72D297353CC}">
              <c16:uniqueId val="{00000008-383B-4E79-AF95-41BF3CF07D9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CAAA1-0B4C-4551-B9CA-75503440FACF}" type="doc">
      <dgm:prSet loTypeId="urn:microsoft.com/office/officeart/2005/8/layout/hProcess11" loCatId="process" qsTypeId="urn:microsoft.com/office/officeart/2005/8/quickstyle/simple1" qsCatId="simple" csTypeId="urn:microsoft.com/office/officeart/2005/8/colors/accent1_2" csCatId="accent1" phldr="1"/>
      <dgm:spPr/>
    </dgm:pt>
    <dgm:pt modelId="{A67CFE04-065A-48A6-A4C4-6A3FB964E010}">
      <dgm:prSet phldrT="[Text]"/>
      <dgm:spPr/>
      <dgm:t>
        <a:bodyPr/>
        <a:lstStyle/>
        <a:p>
          <a:r>
            <a:rPr lang="en-AU" dirty="0"/>
            <a:t>Start: Jan 2017</a:t>
          </a:r>
          <a:endParaRPr lang="en-GB" dirty="0"/>
        </a:p>
      </dgm:t>
    </dgm:pt>
    <dgm:pt modelId="{060BC443-25D0-4346-91E2-A1116CE1EDC2}" type="parTrans" cxnId="{C9E5995D-9A47-42C2-8BB1-D517650B166F}">
      <dgm:prSet/>
      <dgm:spPr/>
      <dgm:t>
        <a:bodyPr/>
        <a:lstStyle/>
        <a:p>
          <a:endParaRPr lang="en-GB"/>
        </a:p>
      </dgm:t>
    </dgm:pt>
    <dgm:pt modelId="{0045A535-F44D-40B4-81BB-16A02DF494F5}" type="sibTrans" cxnId="{C9E5995D-9A47-42C2-8BB1-D517650B166F}">
      <dgm:prSet/>
      <dgm:spPr/>
      <dgm:t>
        <a:bodyPr/>
        <a:lstStyle/>
        <a:p>
          <a:endParaRPr lang="en-GB"/>
        </a:p>
      </dgm:t>
    </dgm:pt>
    <dgm:pt modelId="{102FD120-DA06-468E-AE6B-A8498C894105}">
      <dgm:prSet phldrT="[Text]"/>
      <dgm:spPr/>
      <dgm:t>
        <a:bodyPr/>
        <a:lstStyle/>
        <a:p>
          <a:r>
            <a:rPr lang="en-AU" dirty="0"/>
            <a:t>Site B Start: Oct 2018</a:t>
          </a:r>
          <a:endParaRPr lang="en-GB" dirty="0"/>
        </a:p>
      </dgm:t>
    </dgm:pt>
    <dgm:pt modelId="{564A5378-6AD2-4550-9911-6859A3C1AAE5}" type="parTrans" cxnId="{9257E239-14BA-4AA2-8CCF-02222F15736C}">
      <dgm:prSet/>
      <dgm:spPr/>
      <dgm:t>
        <a:bodyPr/>
        <a:lstStyle/>
        <a:p>
          <a:endParaRPr lang="en-GB"/>
        </a:p>
      </dgm:t>
    </dgm:pt>
    <dgm:pt modelId="{923135A3-86EC-40A0-BD63-05393DB4BB37}" type="sibTrans" cxnId="{9257E239-14BA-4AA2-8CCF-02222F15736C}">
      <dgm:prSet/>
      <dgm:spPr/>
      <dgm:t>
        <a:bodyPr/>
        <a:lstStyle/>
        <a:p>
          <a:endParaRPr lang="en-GB"/>
        </a:p>
      </dgm:t>
    </dgm:pt>
    <dgm:pt modelId="{6B965E15-E89D-48EF-80C3-E17900B59266}">
      <dgm:prSet phldrT="[Text]"/>
      <dgm:spPr/>
      <dgm:t>
        <a:bodyPr/>
        <a:lstStyle/>
        <a:p>
          <a:r>
            <a:rPr lang="en-AU" dirty="0"/>
            <a:t>End: Jun 2020</a:t>
          </a:r>
          <a:endParaRPr lang="en-GB" dirty="0"/>
        </a:p>
      </dgm:t>
    </dgm:pt>
    <dgm:pt modelId="{F22CA436-CD35-4D32-A7A2-D1942F647167}" type="parTrans" cxnId="{212A963C-521B-4B72-BFAB-F387E5C638BB}">
      <dgm:prSet/>
      <dgm:spPr/>
      <dgm:t>
        <a:bodyPr/>
        <a:lstStyle/>
        <a:p>
          <a:endParaRPr lang="en-GB"/>
        </a:p>
      </dgm:t>
    </dgm:pt>
    <dgm:pt modelId="{02ABB42B-A383-4921-8DE9-AFBC2E7A67B3}" type="sibTrans" cxnId="{212A963C-521B-4B72-BFAB-F387E5C638BB}">
      <dgm:prSet/>
      <dgm:spPr/>
      <dgm:t>
        <a:bodyPr/>
        <a:lstStyle/>
        <a:p>
          <a:endParaRPr lang="en-GB"/>
        </a:p>
      </dgm:t>
    </dgm:pt>
    <dgm:pt modelId="{7940B247-8D1E-4178-A9F2-4BAE4D4C278B}" type="pres">
      <dgm:prSet presAssocID="{308CAAA1-0B4C-4551-B9CA-75503440FACF}" presName="Name0" presStyleCnt="0">
        <dgm:presLayoutVars>
          <dgm:dir/>
          <dgm:resizeHandles val="exact"/>
        </dgm:presLayoutVars>
      </dgm:prSet>
      <dgm:spPr/>
    </dgm:pt>
    <dgm:pt modelId="{2AD58602-A853-4965-9ACB-ADC68D8BCCEB}" type="pres">
      <dgm:prSet presAssocID="{308CAAA1-0B4C-4551-B9CA-75503440FACF}" presName="arrow" presStyleLbl="bgShp" presStyleIdx="0" presStyleCnt="1"/>
      <dgm:spPr/>
    </dgm:pt>
    <dgm:pt modelId="{275376AA-DA1E-41BE-8C6D-C98A73788B8F}" type="pres">
      <dgm:prSet presAssocID="{308CAAA1-0B4C-4551-B9CA-75503440FACF}" presName="points" presStyleCnt="0"/>
      <dgm:spPr/>
    </dgm:pt>
    <dgm:pt modelId="{A8EBB40D-523C-4AF2-96D0-1240F29CF7F3}" type="pres">
      <dgm:prSet presAssocID="{A67CFE04-065A-48A6-A4C4-6A3FB964E010}" presName="compositeA" presStyleCnt="0"/>
      <dgm:spPr/>
    </dgm:pt>
    <dgm:pt modelId="{5419A0F0-5EB1-4100-85E8-257AAABE91C1}" type="pres">
      <dgm:prSet presAssocID="{A67CFE04-065A-48A6-A4C4-6A3FB964E010}" presName="textA" presStyleLbl="revTx" presStyleIdx="0" presStyleCnt="3">
        <dgm:presLayoutVars>
          <dgm:bulletEnabled val="1"/>
        </dgm:presLayoutVars>
      </dgm:prSet>
      <dgm:spPr/>
    </dgm:pt>
    <dgm:pt modelId="{E144C141-1013-4CB4-A22A-7954D341F09E}" type="pres">
      <dgm:prSet presAssocID="{A67CFE04-065A-48A6-A4C4-6A3FB964E010}" presName="circleA" presStyleLbl="node1" presStyleIdx="0" presStyleCnt="3"/>
      <dgm:spPr/>
    </dgm:pt>
    <dgm:pt modelId="{0837304E-BDEC-41EF-94EE-F0769F002B7B}" type="pres">
      <dgm:prSet presAssocID="{A67CFE04-065A-48A6-A4C4-6A3FB964E010}" presName="spaceA" presStyleCnt="0"/>
      <dgm:spPr/>
    </dgm:pt>
    <dgm:pt modelId="{7429FCF0-B55F-48C1-9BFA-8B4EB5A70E1C}" type="pres">
      <dgm:prSet presAssocID="{0045A535-F44D-40B4-81BB-16A02DF494F5}" presName="space" presStyleCnt="0"/>
      <dgm:spPr/>
    </dgm:pt>
    <dgm:pt modelId="{5640EEE5-E1EB-4B20-B517-7A4D692F17C1}" type="pres">
      <dgm:prSet presAssocID="{102FD120-DA06-468E-AE6B-A8498C894105}" presName="compositeB" presStyleCnt="0"/>
      <dgm:spPr/>
    </dgm:pt>
    <dgm:pt modelId="{8FCAFE1A-5200-4DAD-A30B-336B19F25363}" type="pres">
      <dgm:prSet presAssocID="{102FD120-DA06-468E-AE6B-A8498C894105}" presName="textB" presStyleLbl="revTx" presStyleIdx="1" presStyleCnt="3">
        <dgm:presLayoutVars>
          <dgm:bulletEnabled val="1"/>
        </dgm:presLayoutVars>
      </dgm:prSet>
      <dgm:spPr/>
    </dgm:pt>
    <dgm:pt modelId="{2919178E-51F2-4AE3-B426-8EE3A28ADD4C}" type="pres">
      <dgm:prSet presAssocID="{102FD120-DA06-468E-AE6B-A8498C894105}" presName="circleB" presStyleLbl="node1" presStyleIdx="1" presStyleCnt="3"/>
      <dgm:spPr/>
    </dgm:pt>
    <dgm:pt modelId="{4B023A2E-1146-4C7F-BFC5-0CB4F47AB390}" type="pres">
      <dgm:prSet presAssocID="{102FD120-DA06-468E-AE6B-A8498C894105}" presName="spaceB" presStyleCnt="0"/>
      <dgm:spPr/>
    </dgm:pt>
    <dgm:pt modelId="{20FE8365-43EB-480D-8C52-F0CBB16B3F4A}" type="pres">
      <dgm:prSet presAssocID="{923135A3-86EC-40A0-BD63-05393DB4BB37}" presName="space" presStyleCnt="0"/>
      <dgm:spPr/>
    </dgm:pt>
    <dgm:pt modelId="{73BCC25B-28AE-48C6-86D1-9787CB8713DF}" type="pres">
      <dgm:prSet presAssocID="{6B965E15-E89D-48EF-80C3-E17900B59266}" presName="compositeA" presStyleCnt="0"/>
      <dgm:spPr/>
    </dgm:pt>
    <dgm:pt modelId="{4CF56327-99CB-4877-AB89-546E4BF4D0C3}" type="pres">
      <dgm:prSet presAssocID="{6B965E15-E89D-48EF-80C3-E17900B59266}" presName="textA" presStyleLbl="revTx" presStyleIdx="2" presStyleCnt="3">
        <dgm:presLayoutVars>
          <dgm:bulletEnabled val="1"/>
        </dgm:presLayoutVars>
      </dgm:prSet>
      <dgm:spPr/>
    </dgm:pt>
    <dgm:pt modelId="{EEE29A28-3519-4740-AB62-401D2442E1CE}" type="pres">
      <dgm:prSet presAssocID="{6B965E15-E89D-48EF-80C3-E17900B59266}" presName="circleA" presStyleLbl="node1" presStyleIdx="2" presStyleCnt="3"/>
      <dgm:spPr/>
    </dgm:pt>
    <dgm:pt modelId="{5EED8698-BDE4-466E-8DE7-EBF55AF45C9F}" type="pres">
      <dgm:prSet presAssocID="{6B965E15-E89D-48EF-80C3-E17900B59266}" presName="spaceA" presStyleCnt="0"/>
      <dgm:spPr/>
    </dgm:pt>
  </dgm:ptLst>
  <dgm:cxnLst>
    <dgm:cxn modelId="{CB770526-37B4-48BA-ABD2-9143C8EF85FE}" type="presOf" srcId="{A67CFE04-065A-48A6-A4C4-6A3FB964E010}" destId="{5419A0F0-5EB1-4100-85E8-257AAABE91C1}" srcOrd="0" destOrd="0" presId="urn:microsoft.com/office/officeart/2005/8/layout/hProcess11"/>
    <dgm:cxn modelId="{9257E239-14BA-4AA2-8CCF-02222F15736C}" srcId="{308CAAA1-0B4C-4551-B9CA-75503440FACF}" destId="{102FD120-DA06-468E-AE6B-A8498C894105}" srcOrd="1" destOrd="0" parTransId="{564A5378-6AD2-4550-9911-6859A3C1AAE5}" sibTransId="{923135A3-86EC-40A0-BD63-05393DB4BB37}"/>
    <dgm:cxn modelId="{212A963C-521B-4B72-BFAB-F387E5C638BB}" srcId="{308CAAA1-0B4C-4551-B9CA-75503440FACF}" destId="{6B965E15-E89D-48EF-80C3-E17900B59266}" srcOrd="2" destOrd="0" parTransId="{F22CA436-CD35-4D32-A7A2-D1942F647167}" sibTransId="{02ABB42B-A383-4921-8DE9-AFBC2E7A67B3}"/>
    <dgm:cxn modelId="{C9E5995D-9A47-42C2-8BB1-D517650B166F}" srcId="{308CAAA1-0B4C-4551-B9CA-75503440FACF}" destId="{A67CFE04-065A-48A6-A4C4-6A3FB964E010}" srcOrd="0" destOrd="0" parTransId="{060BC443-25D0-4346-91E2-A1116CE1EDC2}" sibTransId="{0045A535-F44D-40B4-81BB-16A02DF494F5}"/>
    <dgm:cxn modelId="{8B47627D-9943-478B-8A70-54D2948B0EF8}" type="presOf" srcId="{308CAAA1-0B4C-4551-B9CA-75503440FACF}" destId="{7940B247-8D1E-4178-A9F2-4BAE4D4C278B}" srcOrd="0" destOrd="0" presId="urn:microsoft.com/office/officeart/2005/8/layout/hProcess11"/>
    <dgm:cxn modelId="{106B7FF1-BFA6-4915-93C6-D6416A38E647}" type="presOf" srcId="{6B965E15-E89D-48EF-80C3-E17900B59266}" destId="{4CF56327-99CB-4877-AB89-546E4BF4D0C3}" srcOrd="0" destOrd="0" presId="urn:microsoft.com/office/officeart/2005/8/layout/hProcess11"/>
    <dgm:cxn modelId="{C31DD3FD-FC44-4417-AF53-523DF243D305}" type="presOf" srcId="{102FD120-DA06-468E-AE6B-A8498C894105}" destId="{8FCAFE1A-5200-4DAD-A30B-336B19F25363}" srcOrd="0" destOrd="0" presId="urn:microsoft.com/office/officeart/2005/8/layout/hProcess11"/>
    <dgm:cxn modelId="{4CE17B46-8E7B-4BDC-AC9F-CE5D9184B181}" type="presParOf" srcId="{7940B247-8D1E-4178-A9F2-4BAE4D4C278B}" destId="{2AD58602-A853-4965-9ACB-ADC68D8BCCEB}" srcOrd="0" destOrd="0" presId="urn:microsoft.com/office/officeart/2005/8/layout/hProcess11"/>
    <dgm:cxn modelId="{F61C291B-71CA-446F-B9A5-E2AD64E23B2F}" type="presParOf" srcId="{7940B247-8D1E-4178-A9F2-4BAE4D4C278B}" destId="{275376AA-DA1E-41BE-8C6D-C98A73788B8F}" srcOrd="1" destOrd="0" presId="urn:microsoft.com/office/officeart/2005/8/layout/hProcess11"/>
    <dgm:cxn modelId="{90852F01-4785-499E-9E85-ABF4507CD2F8}" type="presParOf" srcId="{275376AA-DA1E-41BE-8C6D-C98A73788B8F}" destId="{A8EBB40D-523C-4AF2-96D0-1240F29CF7F3}" srcOrd="0" destOrd="0" presId="urn:microsoft.com/office/officeart/2005/8/layout/hProcess11"/>
    <dgm:cxn modelId="{9A00C93E-F8A4-4731-A725-9745CC29F322}" type="presParOf" srcId="{A8EBB40D-523C-4AF2-96D0-1240F29CF7F3}" destId="{5419A0F0-5EB1-4100-85E8-257AAABE91C1}" srcOrd="0" destOrd="0" presId="urn:microsoft.com/office/officeart/2005/8/layout/hProcess11"/>
    <dgm:cxn modelId="{840A74BE-DF58-47DF-8B81-9E68C0701585}" type="presParOf" srcId="{A8EBB40D-523C-4AF2-96D0-1240F29CF7F3}" destId="{E144C141-1013-4CB4-A22A-7954D341F09E}" srcOrd="1" destOrd="0" presId="urn:microsoft.com/office/officeart/2005/8/layout/hProcess11"/>
    <dgm:cxn modelId="{C33B9B21-3D55-4377-97DA-0064F1089BD8}" type="presParOf" srcId="{A8EBB40D-523C-4AF2-96D0-1240F29CF7F3}" destId="{0837304E-BDEC-41EF-94EE-F0769F002B7B}" srcOrd="2" destOrd="0" presId="urn:microsoft.com/office/officeart/2005/8/layout/hProcess11"/>
    <dgm:cxn modelId="{D1DEC54F-6F5E-4175-B8C4-8407C1AF859D}" type="presParOf" srcId="{275376AA-DA1E-41BE-8C6D-C98A73788B8F}" destId="{7429FCF0-B55F-48C1-9BFA-8B4EB5A70E1C}" srcOrd="1" destOrd="0" presId="urn:microsoft.com/office/officeart/2005/8/layout/hProcess11"/>
    <dgm:cxn modelId="{2EB26F76-3322-47A7-A00D-BAC01A0C9442}" type="presParOf" srcId="{275376AA-DA1E-41BE-8C6D-C98A73788B8F}" destId="{5640EEE5-E1EB-4B20-B517-7A4D692F17C1}" srcOrd="2" destOrd="0" presId="urn:microsoft.com/office/officeart/2005/8/layout/hProcess11"/>
    <dgm:cxn modelId="{114F9D80-3515-4348-886D-71C8EB176343}" type="presParOf" srcId="{5640EEE5-E1EB-4B20-B517-7A4D692F17C1}" destId="{8FCAFE1A-5200-4DAD-A30B-336B19F25363}" srcOrd="0" destOrd="0" presId="urn:microsoft.com/office/officeart/2005/8/layout/hProcess11"/>
    <dgm:cxn modelId="{FFC912D7-AD29-4E00-8C54-B38FC7734039}" type="presParOf" srcId="{5640EEE5-E1EB-4B20-B517-7A4D692F17C1}" destId="{2919178E-51F2-4AE3-B426-8EE3A28ADD4C}" srcOrd="1" destOrd="0" presId="urn:microsoft.com/office/officeart/2005/8/layout/hProcess11"/>
    <dgm:cxn modelId="{6959ACE7-D342-4785-A700-446B5EBE999A}" type="presParOf" srcId="{5640EEE5-E1EB-4B20-B517-7A4D692F17C1}" destId="{4B023A2E-1146-4C7F-BFC5-0CB4F47AB390}" srcOrd="2" destOrd="0" presId="urn:microsoft.com/office/officeart/2005/8/layout/hProcess11"/>
    <dgm:cxn modelId="{10B7A216-6BAF-4C77-9D75-43AAE97D0F8A}" type="presParOf" srcId="{275376AA-DA1E-41BE-8C6D-C98A73788B8F}" destId="{20FE8365-43EB-480D-8C52-F0CBB16B3F4A}" srcOrd="3" destOrd="0" presId="urn:microsoft.com/office/officeart/2005/8/layout/hProcess11"/>
    <dgm:cxn modelId="{9A763F1C-2B9E-43FB-AD46-BFF52F4B32E9}" type="presParOf" srcId="{275376AA-DA1E-41BE-8C6D-C98A73788B8F}" destId="{73BCC25B-28AE-48C6-86D1-9787CB8713DF}" srcOrd="4" destOrd="0" presId="urn:microsoft.com/office/officeart/2005/8/layout/hProcess11"/>
    <dgm:cxn modelId="{DA33CF91-0B6E-4959-A3DE-FC81D67B6AD2}" type="presParOf" srcId="{73BCC25B-28AE-48C6-86D1-9787CB8713DF}" destId="{4CF56327-99CB-4877-AB89-546E4BF4D0C3}" srcOrd="0" destOrd="0" presId="urn:microsoft.com/office/officeart/2005/8/layout/hProcess11"/>
    <dgm:cxn modelId="{5C16EA13-6CE7-4913-AF7B-21D109AB1C6A}" type="presParOf" srcId="{73BCC25B-28AE-48C6-86D1-9787CB8713DF}" destId="{EEE29A28-3519-4740-AB62-401D2442E1CE}" srcOrd="1" destOrd="0" presId="urn:microsoft.com/office/officeart/2005/8/layout/hProcess11"/>
    <dgm:cxn modelId="{50E17C5B-53C7-468B-9189-CB92578DBA16}" type="presParOf" srcId="{73BCC25B-28AE-48C6-86D1-9787CB8713DF}" destId="{5EED8698-BDE4-466E-8DE7-EBF55AF45C9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58602-A853-4965-9ACB-ADC68D8BCCEB}">
      <dsp:nvSpPr>
        <dsp:cNvPr id="0" name=""/>
        <dsp:cNvSpPr/>
      </dsp:nvSpPr>
      <dsp:spPr>
        <a:xfrm>
          <a:off x="0" y="544194"/>
          <a:ext cx="8983980" cy="72559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9A0F0-5EB1-4100-85E8-257AAABE91C1}">
      <dsp:nvSpPr>
        <dsp:cNvPr id="0" name=""/>
        <dsp:cNvSpPr/>
      </dsp:nvSpPr>
      <dsp:spPr>
        <a:xfrm>
          <a:off x="3948" y="0"/>
          <a:ext cx="2605705" cy="725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AU" sz="2100" kern="1200" dirty="0"/>
            <a:t>Start: Jan 2017</a:t>
          </a:r>
          <a:endParaRPr lang="en-GB" sz="2100" kern="1200" dirty="0"/>
        </a:p>
      </dsp:txBody>
      <dsp:txXfrm>
        <a:off x="3948" y="0"/>
        <a:ext cx="2605705" cy="725593"/>
      </dsp:txXfrm>
    </dsp:sp>
    <dsp:sp modelId="{E144C141-1013-4CB4-A22A-7954D341F09E}">
      <dsp:nvSpPr>
        <dsp:cNvPr id="0" name=""/>
        <dsp:cNvSpPr/>
      </dsp:nvSpPr>
      <dsp:spPr>
        <a:xfrm>
          <a:off x="1216101" y="816292"/>
          <a:ext cx="181398" cy="1813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AFE1A-5200-4DAD-A30B-336B19F25363}">
      <dsp:nvSpPr>
        <dsp:cNvPr id="0" name=""/>
        <dsp:cNvSpPr/>
      </dsp:nvSpPr>
      <dsp:spPr>
        <a:xfrm>
          <a:off x="2739938" y="1088389"/>
          <a:ext cx="2605705" cy="725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AU" sz="2100" kern="1200" dirty="0"/>
            <a:t>Site B Start: Oct 2018</a:t>
          </a:r>
          <a:endParaRPr lang="en-GB" sz="2100" kern="1200" dirty="0"/>
        </a:p>
      </dsp:txBody>
      <dsp:txXfrm>
        <a:off x="2739938" y="1088389"/>
        <a:ext cx="2605705" cy="725593"/>
      </dsp:txXfrm>
    </dsp:sp>
    <dsp:sp modelId="{2919178E-51F2-4AE3-B426-8EE3A28ADD4C}">
      <dsp:nvSpPr>
        <dsp:cNvPr id="0" name=""/>
        <dsp:cNvSpPr/>
      </dsp:nvSpPr>
      <dsp:spPr>
        <a:xfrm>
          <a:off x="3952091" y="816292"/>
          <a:ext cx="181398" cy="1813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F56327-99CB-4877-AB89-546E4BF4D0C3}">
      <dsp:nvSpPr>
        <dsp:cNvPr id="0" name=""/>
        <dsp:cNvSpPr/>
      </dsp:nvSpPr>
      <dsp:spPr>
        <a:xfrm>
          <a:off x="5475928" y="0"/>
          <a:ext cx="2605705" cy="725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AU" sz="2100" kern="1200" dirty="0"/>
            <a:t>End: Jun 2020</a:t>
          </a:r>
          <a:endParaRPr lang="en-GB" sz="2100" kern="1200" dirty="0"/>
        </a:p>
      </dsp:txBody>
      <dsp:txXfrm>
        <a:off x="5475928" y="0"/>
        <a:ext cx="2605705" cy="725593"/>
      </dsp:txXfrm>
    </dsp:sp>
    <dsp:sp modelId="{EEE29A28-3519-4740-AB62-401D2442E1CE}">
      <dsp:nvSpPr>
        <dsp:cNvPr id="0" name=""/>
        <dsp:cNvSpPr/>
      </dsp:nvSpPr>
      <dsp:spPr>
        <a:xfrm>
          <a:off x="6688082" y="816292"/>
          <a:ext cx="181398" cy="18139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B0F6C-618A-4047-AA83-7454D35275AB}" type="datetimeFigureOut">
              <a:rPr lang="en-GB" smtClean="0"/>
              <a:t>05/11/2020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F76D0-1C8F-4709-A7D9-EDD0F19146A1}" type="slidenum">
              <a:rPr lang="en-GB" smtClean="0"/>
              <a:t>‹#›</a:t>
            </a:fld>
            <a:endParaRPr lang="en-GB"/>
          </a:p>
        </p:txBody>
      </p:sp>
    </p:spTree>
    <p:extLst>
      <p:ext uri="{BB962C8B-B14F-4D97-AF65-F5344CB8AC3E}">
        <p14:creationId xmlns:p14="http://schemas.microsoft.com/office/powerpoint/2010/main" val="3488390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a:solidFill>
                  <a:schemeClr val="tx1"/>
                </a:solidFill>
                <a:effectLst/>
                <a:latin typeface="+mn-lt"/>
                <a:ea typeface="+mn-ea"/>
                <a:cs typeface="+mn-cs"/>
              </a:rPr>
              <a:t>Goodevening</a:t>
            </a:r>
            <a:r>
              <a:rPr lang="en-AU" sz="1200" kern="1200" dirty="0">
                <a:solidFill>
                  <a:schemeClr val="tx1"/>
                </a:solidFill>
                <a:effectLst/>
                <a:latin typeface="+mn-lt"/>
                <a:ea typeface="+mn-ea"/>
                <a:cs typeface="+mn-cs"/>
              </a:rPr>
              <a:t> everyone. My name is Tahlia and this is Ariane and today we are talking to you about “</a:t>
            </a:r>
            <a:r>
              <a:rPr lang="en-AU" sz="1200" b="1" kern="1200" dirty="0">
                <a:solidFill>
                  <a:schemeClr val="tx1"/>
                </a:solidFill>
                <a:effectLst/>
                <a:latin typeface="+mn-lt"/>
                <a:ea typeface="+mn-ea"/>
                <a:cs typeface="+mn-cs"/>
              </a:rPr>
              <a:t>The Antibiotic Battleground: </a:t>
            </a:r>
            <a:r>
              <a:rPr lang="en-AU" sz="1200" kern="1200" dirty="0">
                <a:solidFill>
                  <a:schemeClr val="tx1"/>
                </a:solidFill>
                <a:effectLst/>
                <a:latin typeface="+mn-lt"/>
                <a:ea typeface="+mn-ea"/>
                <a:cs typeface="+mn-cs"/>
              </a:rPr>
              <a:t>Fighting Sepsis in Rural Emergency Departments”. </a:t>
            </a:r>
          </a:p>
          <a:p>
            <a:endParaRPr lang="en-AU" dirty="0"/>
          </a:p>
        </p:txBody>
      </p:sp>
      <p:sp>
        <p:nvSpPr>
          <p:cNvPr id="4" name="Slide Number Placeholder 3"/>
          <p:cNvSpPr>
            <a:spLocks noGrp="1"/>
          </p:cNvSpPr>
          <p:nvPr>
            <p:ph type="sldNum" sz="quarter" idx="10"/>
          </p:nvPr>
        </p:nvSpPr>
        <p:spPr/>
        <p:txBody>
          <a:bodyPr/>
          <a:lstStyle/>
          <a:p>
            <a:fld id="{445F76D0-1C8F-4709-A7D9-EDD0F19146A1}" type="slidenum">
              <a:rPr lang="en-GB" smtClean="0"/>
              <a:t>1</a:t>
            </a:fld>
            <a:endParaRPr lang="en-GB"/>
          </a:p>
        </p:txBody>
      </p:sp>
    </p:spTree>
    <p:extLst>
      <p:ext uri="{BB962C8B-B14F-4D97-AF65-F5344CB8AC3E}">
        <p14:creationId xmlns:p14="http://schemas.microsoft.com/office/powerpoint/2010/main" val="311329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Based on our preliminary analysis patients presenting to the rural Emergency Departments received guideline concordant antibiotics in 46% of cases.</a:t>
            </a:r>
          </a:p>
          <a:p>
            <a:r>
              <a:rPr lang="en-AU" dirty="0"/>
              <a:t>This means that critically ill patients who require the best of antibiotic therapy are getting the appropriate treatment less than half the time. Therefore, the majority of the patients received inappropriate antibiotics that either were an unreasonable choice of antibiotic or alternatively were an allergy mismatch for the patient. </a:t>
            </a:r>
          </a:p>
          <a:p>
            <a:endParaRPr lang="en-AU" dirty="0"/>
          </a:p>
          <a:p>
            <a:endParaRPr lang="en-GB" dirty="0"/>
          </a:p>
        </p:txBody>
      </p:sp>
      <p:sp>
        <p:nvSpPr>
          <p:cNvPr id="4" name="Slide Number Placeholder 3"/>
          <p:cNvSpPr>
            <a:spLocks noGrp="1"/>
          </p:cNvSpPr>
          <p:nvPr>
            <p:ph type="sldNum" sz="quarter" idx="5"/>
          </p:nvPr>
        </p:nvSpPr>
        <p:spPr/>
        <p:txBody>
          <a:bodyPr/>
          <a:lstStyle/>
          <a:p>
            <a:fld id="{445F76D0-1C8F-4709-A7D9-EDD0F19146A1}" type="slidenum">
              <a:rPr lang="en-GB" smtClean="0"/>
              <a:t>10</a:t>
            </a:fld>
            <a:endParaRPr lang="en-GB"/>
          </a:p>
        </p:txBody>
      </p:sp>
    </p:spTree>
    <p:extLst>
      <p:ext uri="{BB962C8B-B14F-4D97-AF65-F5344CB8AC3E}">
        <p14:creationId xmlns:p14="http://schemas.microsoft.com/office/powerpoint/2010/main" val="49194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46% is made up of category 1 and 2 totalling 76 patients. The most common category as you can see was suboptimal category 3 where an unreasonable choice was made. </a:t>
            </a:r>
          </a:p>
          <a:p>
            <a:endParaRPr lang="en-AU" dirty="0"/>
          </a:p>
          <a:p>
            <a:r>
              <a:rPr lang="en-AU" dirty="0"/>
              <a:t>It is also worth noting that there were 4 instances of patients who fell into category 4 who had severe or life-threatening allergy mismatches one of whom required adrenaline as a result of anaphylaxis to an inappropriately prescribed penicillin. As doctors we cannot afford to be making patients who are critically unwell worse through medication errors like this. </a:t>
            </a:r>
          </a:p>
        </p:txBody>
      </p:sp>
      <p:sp>
        <p:nvSpPr>
          <p:cNvPr id="4" name="Slide Number Placeholder 3"/>
          <p:cNvSpPr>
            <a:spLocks noGrp="1"/>
          </p:cNvSpPr>
          <p:nvPr>
            <p:ph type="sldNum" sz="quarter" idx="5"/>
          </p:nvPr>
        </p:nvSpPr>
        <p:spPr/>
        <p:txBody>
          <a:bodyPr/>
          <a:lstStyle/>
          <a:p>
            <a:fld id="{445F76D0-1C8F-4709-A7D9-EDD0F19146A1}" type="slidenum">
              <a:rPr lang="en-GB" smtClean="0"/>
              <a:t>11</a:t>
            </a:fld>
            <a:endParaRPr lang="en-GB"/>
          </a:p>
        </p:txBody>
      </p:sp>
    </p:spTree>
    <p:extLst>
      <p:ext uri="{BB962C8B-B14F-4D97-AF65-F5344CB8AC3E}">
        <p14:creationId xmlns:p14="http://schemas.microsoft.com/office/powerpoint/2010/main" val="1945825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Moving</a:t>
            </a:r>
            <a:r>
              <a:rPr lang="en-AU" baseline="0" dirty="0"/>
              <a:t> on to further data analysis. </a:t>
            </a:r>
            <a:r>
              <a:rPr lang="en-AU" dirty="0"/>
              <a:t>This table shows various patient</a:t>
            </a:r>
            <a:r>
              <a:rPr lang="en-AU" baseline="0" dirty="0"/>
              <a:t> characteristics stratified by the NAPs antibiotic appropriateness categories. As can be seen by the p values in the far right column, our preliminary research shows that there are no statistically significant differences between groups. </a:t>
            </a:r>
            <a:endParaRPr lang="en-AU" dirty="0"/>
          </a:p>
        </p:txBody>
      </p:sp>
      <p:sp>
        <p:nvSpPr>
          <p:cNvPr id="4" name="Slide Number Placeholder 3"/>
          <p:cNvSpPr>
            <a:spLocks noGrp="1"/>
          </p:cNvSpPr>
          <p:nvPr>
            <p:ph type="sldNum" sz="quarter" idx="10"/>
          </p:nvPr>
        </p:nvSpPr>
        <p:spPr/>
        <p:txBody>
          <a:bodyPr/>
          <a:lstStyle/>
          <a:p>
            <a:fld id="{445F76D0-1C8F-4709-A7D9-EDD0F19146A1}" type="slidenum">
              <a:rPr lang="en-GB" smtClean="0"/>
              <a:t>12</a:t>
            </a:fld>
            <a:endParaRPr lang="en-GB"/>
          </a:p>
        </p:txBody>
      </p:sp>
    </p:spTree>
    <p:extLst>
      <p:ext uri="{BB962C8B-B14F-4D97-AF65-F5344CB8AC3E}">
        <p14:creationId xmlns:p14="http://schemas.microsoft.com/office/powerpoint/2010/main" val="3798699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FFFFFF"/>
                </a:solidFill>
              </a:rPr>
              <a:t>Among the 166 patients in this sample there were 314 antibiotic prescriptions, 63.4% of which were appropriately dosed.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FFFFFF"/>
                </a:solidFill>
              </a:rPr>
              <a:t>When comparing which antibiotics were most frequently inappropriately dosed ceftriaxone and gentamicin stood out most obviously.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rgbClr val="FFFFFF"/>
                </a:solidFill>
              </a:rPr>
              <a:t>Ceftriaxone was often dosed at 1g per 24 hours rather than the 2g that new evidence suggests is required for minimal inhibitory concentration. Gentamicin was similarly </a:t>
            </a:r>
            <a:r>
              <a:rPr lang="en-AU" sz="1200" dirty="0" err="1">
                <a:solidFill>
                  <a:srgbClr val="FFFFFF"/>
                </a:solidFill>
              </a:rPr>
              <a:t>underdosed</a:t>
            </a:r>
            <a:r>
              <a:rPr lang="en-AU" sz="1200" dirty="0">
                <a:solidFill>
                  <a:srgbClr val="FFFFFF"/>
                </a:solidFill>
              </a:rPr>
              <a:t> as patients received less than 7mg/kg. Weight was often not recorded on medication charts so it is possible this </a:t>
            </a:r>
            <a:r>
              <a:rPr lang="en-AU" sz="1200" dirty="0" err="1">
                <a:solidFill>
                  <a:srgbClr val="FFFFFF"/>
                </a:solidFill>
              </a:rPr>
              <a:t>underdosing</a:t>
            </a:r>
            <a:r>
              <a:rPr lang="en-AU" sz="1200" dirty="0">
                <a:solidFill>
                  <a:srgbClr val="FFFFFF"/>
                </a:solidFill>
              </a:rPr>
              <a:t> was as a result of prescribing habit for particular doses rather than a calculation error. </a:t>
            </a:r>
          </a:p>
          <a:p>
            <a:endParaRPr lang="en-GB" dirty="0"/>
          </a:p>
        </p:txBody>
      </p:sp>
      <p:sp>
        <p:nvSpPr>
          <p:cNvPr id="4" name="Slide Number Placeholder 3"/>
          <p:cNvSpPr>
            <a:spLocks noGrp="1"/>
          </p:cNvSpPr>
          <p:nvPr>
            <p:ph type="sldNum" sz="quarter" idx="5"/>
          </p:nvPr>
        </p:nvSpPr>
        <p:spPr/>
        <p:txBody>
          <a:bodyPr/>
          <a:lstStyle/>
          <a:p>
            <a:fld id="{445F76D0-1C8F-4709-A7D9-EDD0F19146A1}" type="slidenum">
              <a:rPr lang="en-GB" smtClean="0"/>
              <a:t>13</a:t>
            </a:fld>
            <a:endParaRPr lang="en-GB"/>
          </a:p>
        </p:txBody>
      </p:sp>
    </p:spTree>
    <p:extLst>
      <p:ext uri="{BB962C8B-B14F-4D97-AF65-F5344CB8AC3E}">
        <p14:creationId xmlns:p14="http://schemas.microsoft.com/office/powerpoint/2010/main" val="741534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what does the data tell us specifically about how we are prescribing</a:t>
            </a:r>
            <a:r>
              <a:rPr lang="en-AU" sz="1200" kern="1200" baseline="0" dirty="0">
                <a:solidFill>
                  <a:schemeClr val="tx1"/>
                </a:solidFill>
                <a:effectLst/>
                <a:latin typeface="+mn-lt"/>
                <a:ea typeface="+mn-ea"/>
                <a:cs typeface="+mn-cs"/>
              </a:rPr>
              <a:t> antibiotics for sepsis</a:t>
            </a:r>
            <a:r>
              <a:rPr lang="en-AU" sz="1200" kern="1200" dirty="0">
                <a:solidFill>
                  <a:schemeClr val="tx1"/>
                </a:solidFill>
                <a:effectLst/>
                <a:latin typeface="+mn-lt"/>
                <a:ea typeface="+mn-ea"/>
                <a:cs typeface="+mn-cs"/>
              </a:rPr>
              <a:t>? 24 patients received both ceftriaxone and gentamicin. However,</a:t>
            </a:r>
            <a:r>
              <a:rPr lang="en-AU" sz="1200" kern="1200" baseline="0" dirty="0">
                <a:solidFill>
                  <a:schemeClr val="tx1"/>
                </a:solidFill>
                <a:effectLst/>
                <a:latin typeface="+mn-lt"/>
                <a:ea typeface="+mn-ea"/>
                <a:cs typeface="+mn-cs"/>
              </a:rPr>
              <a:t> p</a:t>
            </a:r>
            <a:r>
              <a:rPr lang="en-AU" sz="1200" kern="1200" dirty="0">
                <a:solidFill>
                  <a:schemeClr val="tx1"/>
                </a:solidFill>
                <a:effectLst/>
                <a:latin typeface="+mn-lt"/>
                <a:ea typeface="+mn-ea"/>
                <a:cs typeface="+mn-cs"/>
              </a:rPr>
              <a:t>rescribing these antibiotics together is unnecessary double coverage of gram-negative bacteria. </a:t>
            </a:r>
            <a:r>
              <a:rPr lang="en-AU" dirty="0" err="1"/>
              <a:t>Piptaz</a:t>
            </a:r>
            <a:r>
              <a:rPr lang="en-AU" dirty="0"/>
              <a:t> was another antibiotic</a:t>
            </a:r>
            <a:r>
              <a:rPr lang="en-AU" baseline="0" dirty="0"/>
              <a:t> which was commonly prescribed inappropriately for 2 reasons. Firstly, it was used for respiratory tract infections which is generally considered excessive. Secondly, it was used for sepsis of unknown origin or for skin/soft tissue infections, but </a:t>
            </a:r>
            <a:r>
              <a:rPr lang="en-AU" baseline="0" dirty="0" err="1"/>
              <a:t>Piptaz</a:t>
            </a:r>
            <a:r>
              <a:rPr lang="en-AU" baseline="0" dirty="0"/>
              <a:t> does not have reliable S. </a:t>
            </a:r>
            <a:r>
              <a:rPr lang="en-AU" baseline="0" dirty="0" err="1"/>
              <a:t>aureaus</a:t>
            </a:r>
            <a:r>
              <a:rPr lang="en-AU" baseline="0" dirty="0"/>
              <a:t> coverage and is thus inappropriate. </a:t>
            </a:r>
            <a:endParaRPr lang="en-AU" dirty="0"/>
          </a:p>
        </p:txBody>
      </p:sp>
      <p:sp>
        <p:nvSpPr>
          <p:cNvPr id="4" name="Slide Number Placeholder 3"/>
          <p:cNvSpPr>
            <a:spLocks noGrp="1"/>
          </p:cNvSpPr>
          <p:nvPr>
            <p:ph type="sldNum" sz="quarter" idx="10"/>
          </p:nvPr>
        </p:nvSpPr>
        <p:spPr/>
        <p:txBody>
          <a:bodyPr/>
          <a:lstStyle/>
          <a:p>
            <a:fld id="{445F76D0-1C8F-4709-A7D9-EDD0F19146A1}" type="slidenum">
              <a:rPr lang="en-GB" smtClean="0"/>
              <a:t>14</a:t>
            </a:fld>
            <a:endParaRPr lang="en-GB"/>
          </a:p>
        </p:txBody>
      </p:sp>
    </p:spTree>
    <p:extLst>
      <p:ext uri="{BB962C8B-B14F-4D97-AF65-F5344CB8AC3E}">
        <p14:creationId xmlns:p14="http://schemas.microsoft.com/office/powerpoint/2010/main" val="83613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logistical</a:t>
            </a:r>
            <a:r>
              <a:rPr lang="en-AU" baseline="0" dirty="0"/>
              <a:t> regression analysis showed that there was no significant associations between any of the patient demographics, comorbidities, vital signs, infection source, test results or whether they presented during business hours and antibiotic appropriateness. This means that the study did not </a:t>
            </a:r>
            <a:r>
              <a:rPr lang="en-AU" baseline="0" dirty="0" err="1"/>
              <a:t>indentify</a:t>
            </a:r>
            <a:r>
              <a:rPr lang="en-AU" baseline="0" dirty="0"/>
              <a:t> any risk factors (small sample size) which made patients more likely to be prescribed inappropriate antibiotics. </a:t>
            </a:r>
            <a:endParaRPr lang="en-GB" dirty="0"/>
          </a:p>
        </p:txBody>
      </p:sp>
      <p:sp>
        <p:nvSpPr>
          <p:cNvPr id="4" name="Slide Number Placeholder 3"/>
          <p:cNvSpPr>
            <a:spLocks noGrp="1"/>
          </p:cNvSpPr>
          <p:nvPr>
            <p:ph type="sldNum" sz="quarter" idx="5"/>
          </p:nvPr>
        </p:nvSpPr>
        <p:spPr/>
        <p:txBody>
          <a:bodyPr/>
          <a:lstStyle/>
          <a:p>
            <a:fld id="{445F76D0-1C8F-4709-A7D9-EDD0F19146A1}" type="slidenum">
              <a:rPr lang="en-GB" smtClean="0"/>
              <a:t>15</a:t>
            </a:fld>
            <a:endParaRPr lang="en-GB"/>
          </a:p>
        </p:txBody>
      </p:sp>
    </p:spTree>
    <p:extLst>
      <p:ext uri="{BB962C8B-B14F-4D97-AF65-F5344CB8AC3E}">
        <p14:creationId xmlns:p14="http://schemas.microsoft.com/office/powerpoint/2010/main" val="1399681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While we are still in the early stages of data collection, our preliminary analysis still demonstrates some important messages. Only 46% of patients received appropriate antibiotics in the rural EDs, compared to 63% in tertiary hospitals, meaning that over half of these critically ill, rural patients are receiving suboptimal and inadequate therapy.  The 2 most common infection sources were unknown,</a:t>
            </a:r>
            <a:r>
              <a:rPr lang="en-AU" sz="1200" kern="1200" baseline="0" dirty="0">
                <a:solidFill>
                  <a:schemeClr val="tx1"/>
                </a:solidFill>
                <a:effectLst/>
                <a:latin typeface="+mn-lt"/>
                <a:ea typeface="+mn-ea"/>
                <a:cs typeface="+mn-cs"/>
              </a:rPr>
              <a:t> followed by </a:t>
            </a:r>
            <a:r>
              <a:rPr lang="en-AU" sz="1200" kern="1200" dirty="0">
                <a:solidFill>
                  <a:schemeClr val="tx1"/>
                </a:solidFill>
                <a:effectLst/>
                <a:latin typeface="+mn-lt"/>
                <a:ea typeface="+mn-ea"/>
                <a:cs typeface="+mn-cs"/>
              </a:rPr>
              <a:t>genitourinary. Ceftriaxone and gentamicin</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were the antibiotics dosed most inappropriately.  No particular risk factors were identified in association with inappropriate prescribing. </a:t>
            </a:r>
          </a:p>
          <a:p>
            <a:endParaRPr lang="en-AU" dirty="0"/>
          </a:p>
        </p:txBody>
      </p:sp>
      <p:sp>
        <p:nvSpPr>
          <p:cNvPr id="4" name="Slide Number Placeholder 3"/>
          <p:cNvSpPr>
            <a:spLocks noGrp="1"/>
          </p:cNvSpPr>
          <p:nvPr>
            <p:ph type="sldNum" sz="quarter" idx="10"/>
          </p:nvPr>
        </p:nvSpPr>
        <p:spPr/>
        <p:txBody>
          <a:bodyPr/>
          <a:lstStyle/>
          <a:p>
            <a:fld id="{445F76D0-1C8F-4709-A7D9-EDD0F19146A1}" type="slidenum">
              <a:rPr lang="en-GB" smtClean="0"/>
              <a:t>16</a:t>
            </a:fld>
            <a:endParaRPr lang="en-GB"/>
          </a:p>
        </p:txBody>
      </p:sp>
    </p:spTree>
    <p:extLst>
      <p:ext uri="{BB962C8B-B14F-4D97-AF65-F5344CB8AC3E}">
        <p14:creationId xmlns:p14="http://schemas.microsoft.com/office/powerpoint/2010/main" val="2431253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where to from here? Well with that number, 46%, in mind, we’d like to explore what effect that inappropriate antibiotic therapy has on patient outcomes. To do this we need to continue data collection, to increase our power for appropriate statistical analysis. We’d also like to explore whether there are any risk factors for patient outcomes, such as time to </a:t>
            </a:r>
            <a:r>
              <a:rPr lang="en-AU" sz="1200" kern="1200" dirty="0" err="1">
                <a:solidFill>
                  <a:schemeClr val="tx1"/>
                </a:solidFill>
                <a:effectLst/>
                <a:latin typeface="+mn-lt"/>
                <a:ea typeface="+mn-ea"/>
                <a:cs typeface="+mn-cs"/>
              </a:rPr>
              <a:t>ABx</a:t>
            </a:r>
            <a:r>
              <a:rPr lang="en-AU" sz="1200" kern="1200" dirty="0">
                <a:solidFill>
                  <a:schemeClr val="tx1"/>
                </a:solidFill>
                <a:effectLst/>
                <a:latin typeface="+mn-lt"/>
                <a:ea typeface="+mn-ea"/>
                <a:cs typeface="+mn-cs"/>
              </a:rPr>
              <a:t> therapy. Furthermore, we’d like to identify any ways in which we can improve antibiotic prescribing in rural hospitals. This way we can tailor prescriber education, resources and specialist support to fill in the gaps and get a better number than 46%, to improve patient outcomes. </a:t>
            </a:r>
          </a:p>
          <a:p>
            <a:endParaRPr lang="en-AU" dirty="0"/>
          </a:p>
        </p:txBody>
      </p:sp>
      <p:sp>
        <p:nvSpPr>
          <p:cNvPr id="4" name="Slide Number Placeholder 3"/>
          <p:cNvSpPr>
            <a:spLocks noGrp="1"/>
          </p:cNvSpPr>
          <p:nvPr>
            <p:ph type="sldNum" sz="quarter" idx="10"/>
          </p:nvPr>
        </p:nvSpPr>
        <p:spPr/>
        <p:txBody>
          <a:bodyPr/>
          <a:lstStyle/>
          <a:p>
            <a:fld id="{445F76D0-1C8F-4709-A7D9-EDD0F19146A1}" type="slidenum">
              <a:rPr lang="en-GB" smtClean="0"/>
              <a:t>17</a:t>
            </a:fld>
            <a:endParaRPr lang="en-GB"/>
          </a:p>
        </p:txBody>
      </p:sp>
    </p:spTree>
    <p:extLst>
      <p:ext uri="{BB962C8B-B14F-4D97-AF65-F5344CB8AC3E}">
        <p14:creationId xmlns:p14="http://schemas.microsoft.com/office/powerpoint/2010/main" val="1293201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We’d like to thank everyone listed on the slide for their hard work and contribution to this project, in addition to QRME and Griffith for the</a:t>
            </a:r>
            <a:r>
              <a:rPr lang="en-AU" baseline="0" dirty="0"/>
              <a:t> ongoing support. </a:t>
            </a:r>
            <a:endParaRPr lang="en-AU" dirty="0"/>
          </a:p>
        </p:txBody>
      </p:sp>
      <p:sp>
        <p:nvSpPr>
          <p:cNvPr id="4" name="Slide Number Placeholder 3"/>
          <p:cNvSpPr>
            <a:spLocks noGrp="1"/>
          </p:cNvSpPr>
          <p:nvPr>
            <p:ph type="sldNum" sz="quarter" idx="10"/>
          </p:nvPr>
        </p:nvSpPr>
        <p:spPr/>
        <p:txBody>
          <a:bodyPr/>
          <a:lstStyle/>
          <a:p>
            <a:fld id="{445F76D0-1C8F-4709-A7D9-EDD0F19146A1}" type="slidenum">
              <a:rPr lang="en-GB" smtClean="0"/>
              <a:t>18</a:t>
            </a:fld>
            <a:endParaRPr lang="en-GB"/>
          </a:p>
        </p:txBody>
      </p:sp>
    </p:spTree>
    <p:extLst>
      <p:ext uri="{BB962C8B-B14F-4D97-AF65-F5344CB8AC3E}">
        <p14:creationId xmlns:p14="http://schemas.microsoft.com/office/powerpoint/2010/main" val="1456736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While with our preliminary data only being from two rural sites it is worth contrasting these sites to see if the trends are site specific.</a:t>
            </a:r>
          </a:p>
          <a:p>
            <a:endParaRPr lang="en-GB" dirty="0"/>
          </a:p>
        </p:txBody>
      </p:sp>
      <p:sp>
        <p:nvSpPr>
          <p:cNvPr id="4" name="Slide Number Placeholder 3"/>
          <p:cNvSpPr>
            <a:spLocks noGrp="1"/>
          </p:cNvSpPr>
          <p:nvPr>
            <p:ph type="sldNum" sz="quarter" idx="5"/>
          </p:nvPr>
        </p:nvSpPr>
        <p:spPr/>
        <p:txBody>
          <a:bodyPr/>
          <a:lstStyle/>
          <a:p>
            <a:fld id="{445F76D0-1C8F-4709-A7D9-EDD0F19146A1}" type="slidenum">
              <a:rPr lang="en-GB" smtClean="0"/>
              <a:t>20</a:t>
            </a:fld>
            <a:endParaRPr lang="en-GB"/>
          </a:p>
        </p:txBody>
      </p:sp>
    </p:spTree>
    <p:extLst>
      <p:ext uri="{BB962C8B-B14F-4D97-AF65-F5344CB8AC3E}">
        <p14:creationId xmlns:p14="http://schemas.microsoft.com/office/powerpoint/2010/main" val="376614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 what actually is sepsis? Well, sepsis was </a:t>
            </a:r>
            <a:r>
              <a:rPr lang="en-AU" sz="1200" kern="1200" dirty="0" err="1">
                <a:solidFill>
                  <a:schemeClr val="tx1"/>
                </a:solidFill>
                <a:effectLst/>
                <a:latin typeface="+mn-lt"/>
                <a:ea typeface="+mn-ea"/>
                <a:cs typeface="+mn-cs"/>
              </a:rPr>
              <a:t>redefinied</a:t>
            </a:r>
            <a:r>
              <a:rPr lang="en-AU" sz="1200" kern="1200" dirty="0">
                <a:solidFill>
                  <a:schemeClr val="tx1"/>
                </a:solidFill>
                <a:effectLst/>
                <a:latin typeface="+mn-lt"/>
                <a:ea typeface="+mn-ea"/>
                <a:cs typeface="+mn-cs"/>
              </a:rPr>
              <a:t> in 2016 as “life-threatening organ dysfunction caused by a dysregulated host response to infection”. An quick</a:t>
            </a:r>
            <a:r>
              <a:rPr lang="en-AU" sz="1200" kern="1200" baseline="0" dirty="0">
                <a:solidFill>
                  <a:schemeClr val="tx1"/>
                </a:solidFill>
                <a:effectLst/>
                <a:latin typeface="+mn-lt"/>
                <a:ea typeface="+mn-ea"/>
                <a:cs typeface="+mn-cs"/>
              </a:rPr>
              <a:t> way </a:t>
            </a:r>
            <a:r>
              <a:rPr lang="en-AU" sz="1200" kern="1200" dirty="0">
                <a:solidFill>
                  <a:schemeClr val="tx1"/>
                </a:solidFill>
                <a:effectLst/>
                <a:latin typeface="+mn-lt"/>
                <a:ea typeface="+mn-ea"/>
                <a:cs typeface="+mn-cs"/>
              </a:rPr>
              <a:t>to identify patients with who are likely septic is the qSOFA score.  Patients are qSOFA positive if they are two or more of following;</a:t>
            </a:r>
            <a:r>
              <a:rPr lang="en-AU" sz="1200" kern="1200" baseline="0" dirty="0">
                <a:solidFill>
                  <a:schemeClr val="tx1"/>
                </a:solidFill>
                <a:effectLst/>
                <a:latin typeface="+mn-lt"/>
                <a:ea typeface="+mn-ea"/>
                <a:cs typeface="+mn-cs"/>
              </a:rPr>
              <a:t> hypotensive, </a:t>
            </a:r>
            <a:r>
              <a:rPr lang="en-AU" sz="1200" kern="1200" baseline="0" dirty="0" err="1">
                <a:solidFill>
                  <a:schemeClr val="tx1"/>
                </a:solidFill>
                <a:effectLst/>
                <a:latin typeface="+mn-lt"/>
                <a:ea typeface="+mn-ea"/>
                <a:cs typeface="+mn-cs"/>
              </a:rPr>
              <a:t>tachypnoeic</a:t>
            </a:r>
            <a:r>
              <a:rPr lang="en-AU" sz="1200" kern="1200" baseline="0" dirty="0">
                <a:solidFill>
                  <a:schemeClr val="tx1"/>
                </a:solidFill>
                <a:effectLst/>
                <a:latin typeface="+mn-lt"/>
                <a:ea typeface="+mn-ea"/>
                <a:cs typeface="+mn-cs"/>
              </a:rPr>
              <a:t>, and have an altered mental status. </a:t>
            </a:r>
            <a:r>
              <a:rPr lang="en-AU" sz="1200" kern="1200" dirty="0">
                <a:solidFill>
                  <a:schemeClr val="tx1"/>
                </a:solidFill>
                <a:effectLst/>
                <a:latin typeface="+mn-lt"/>
                <a:ea typeface="+mn-ea"/>
                <a:cs typeface="+mn-cs"/>
              </a:rPr>
              <a:t>A positive qSOFA</a:t>
            </a:r>
            <a:r>
              <a:rPr lang="en-AU" sz="1200" kern="1200" baseline="0" dirty="0">
                <a:solidFill>
                  <a:schemeClr val="tx1"/>
                </a:solidFill>
                <a:effectLst/>
                <a:latin typeface="+mn-lt"/>
                <a:ea typeface="+mn-ea"/>
                <a:cs typeface="+mn-cs"/>
              </a:rPr>
              <a:t> score is associated with a </a:t>
            </a:r>
            <a:r>
              <a:rPr lang="en-AU" sz="1200" kern="1200" dirty="0">
                <a:solidFill>
                  <a:schemeClr val="tx1"/>
                </a:solidFill>
                <a:effectLst/>
                <a:latin typeface="+mn-lt"/>
                <a:ea typeface="+mn-ea"/>
                <a:cs typeface="+mn-cs"/>
              </a:rPr>
              <a:t>10%  mortality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Sepsis affects 48.9 million people worldwide every year, with at least 20% of cases</a:t>
            </a:r>
            <a:r>
              <a:rPr lang="en-AU" sz="1200" kern="1200" baseline="0" dirty="0">
                <a:solidFill>
                  <a:schemeClr val="tx1"/>
                </a:solidFill>
                <a:effectLst/>
                <a:latin typeface="+mn-lt"/>
                <a:ea typeface="+mn-ea"/>
                <a:cs typeface="+mn-cs"/>
              </a:rPr>
              <a:t> resulting in death</a:t>
            </a:r>
            <a:r>
              <a:rPr lang="en-AU" sz="1200" kern="1200" dirty="0">
                <a:solidFill>
                  <a:schemeClr val="tx1"/>
                </a:solidFill>
                <a:effectLst/>
                <a:latin typeface="+mn-lt"/>
                <a:ea typeface="+mn-ea"/>
                <a:cs typeface="+mn-cs"/>
              </a:rPr>
              <a:t>. As we all know, for patients with suspected sepsis, early initiation of appropriate antibiotics is key.  But are we prescribing antibiotics correctly? But are we prescribing antibiotics correctly? A study of a tertiary Queensland ED found that only 63.1% of adult patients were prescribed appropriate antibiotics. But what about in regional and rural hospitals, where antimicrobial stewardship programmes are often less established or supported?</a:t>
            </a:r>
          </a:p>
          <a:p>
            <a:endParaRPr lang="en-AU"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45F76D0-1C8F-4709-A7D9-EDD0F19146A1}" type="slidenum">
              <a:rPr lang="en-GB" smtClean="0"/>
              <a:t>2</a:t>
            </a:fld>
            <a:endParaRPr lang="en-GB"/>
          </a:p>
        </p:txBody>
      </p:sp>
    </p:spTree>
    <p:extLst>
      <p:ext uri="{BB962C8B-B14F-4D97-AF65-F5344CB8AC3E}">
        <p14:creationId xmlns:p14="http://schemas.microsoft.com/office/powerpoint/2010/main" val="53365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AU" sz="1200" kern="1200" dirty="0">
                <a:solidFill>
                  <a:schemeClr val="tx1"/>
                </a:solidFill>
                <a:effectLst/>
                <a:latin typeface="+mn-lt"/>
                <a:ea typeface="+mn-ea"/>
                <a:cs typeface="+mn-cs"/>
              </a:rPr>
              <a:t>The aim of our study is to investigate antibiotic guideline accordance for sepsis within Queensland hospital emergency departments. Today’s presentation is a preliminary analysis of antibiotic appropriateness across 2 rural sites. However the end goal of this research study will incorporate 5 rural QLD sites and will explore multiple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aspects of how we are managing sepsis in the rural ED. </a:t>
            </a:r>
          </a:p>
          <a:p>
            <a:pPr lvl="1">
              <a:buFont typeface="Wingdings" panose="05000000000000000000" pitchFamily="2" charset="2"/>
              <a:buChar char="v"/>
            </a:pPr>
            <a:endParaRPr lang="en-AU" dirty="0"/>
          </a:p>
          <a:p>
            <a:endParaRPr lang="en-GB" dirty="0"/>
          </a:p>
        </p:txBody>
      </p:sp>
      <p:sp>
        <p:nvSpPr>
          <p:cNvPr id="4" name="Slide Number Placeholder 3"/>
          <p:cNvSpPr>
            <a:spLocks noGrp="1"/>
          </p:cNvSpPr>
          <p:nvPr>
            <p:ph type="sldNum" sz="quarter" idx="5"/>
          </p:nvPr>
        </p:nvSpPr>
        <p:spPr/>
        <p:txBody>
          <a:bodyPr/>
          <a:lstStyle/>
          <a:p>
            <a:fld id="{445F76D0-1C8F-4709-A7D9-EDD0F19146A1}" type="slidenum">
              <a:rPr lang="en-GB" smtClean="0"/>
              <a:t>3</a:t>
            </a:fld>
            <a:endParaRPr lang="en-GB"/>
          </a:p>
        </p:txBody>
      </p:sp>
    </p:spTree>
    <p:extLst>
      <p:ext uri="{BB962C8B-B14F-4D97-AF65-F5344CB8AC3E}">
        <p14:creationId xmlns:p14="http://schemas.microsoft.com/office/powerpoint/2010/main" val="149574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This study has been a retrospective review of adult patients diagnosed with sepsis in rural Emergency Departments.</a:t>
            </a:r>
            <a:r>
              <a:rPr lang="en-GB" dirty="0">
                <a:effectLst/>
              </a:rPr>
              <a:t> Patients presenting to the ED between 1 Jan 2017 to 1 June 2020 with a clinical diagnosis of sepsis as identified by EDIS coding were included in the study. Initial presentation date was selected in keeping with the 2017 change to the sepsis criteria. It is worth noting that due to the volume of data and time constraints one of the two sites included in our preliminary analysis includes data only from October 2018 to the Jun 2020. Patients under the age of 18 were not included for the purpose of this audit. Information was collected both from the viewer and paper charts including reviewing the original medication charts for each patient. </a:t>
            </a:r>
            <a:endParaRPr lang="en-AU" dirty="0">
              <a:solidFill>
                <a:srgbClr val="FF0000"/>
              </a:solidFill>
            </a:endParaRPr>
          </a:p>
          <a:p>
            <a:endParaRPr lang="en-AU" dirty="0">
              <a:solidFill>
                <a:srgbClr val="FF0000"/>
              </a:solidFill>
            </a:endParaRPr>
          </a:p>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445F76D0-1C8F-4709-A7D9-EDD0F19146A1}" type="slidenum">
              <a:rPr lang="en-GB" smtClean="0"/>
              <a:t>4</a:t>
            </a:fld>
            <a:endParaRPr lang="en-GB"/>
          </a:p>
        </p:txBody>
      </p:sp>
    </p:spTree>
    <p:extLst>
      <p:ext uri="{BB962C8B-B14F-4D97-AF65-F5344CB8AC3E}">
        <p14:creationId xmlns:p14="http://schemas.microsoft.com/office/powerpoint/2010/main" val="371870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wide variety of data was collected for each patient’s presentation to ED. Notably data was collected on patient outcomes including transfers and mortality. Vital signs during ED admission. Bacterial cultures for antibiotic sensitivity and the IV antibiotics they were given including dose and time. </a:t>
            </a:r>
            <a:endParaRPr lang="en-GB" dirty="0"/>
          </a:p>
        </p:txBody>
      </p:sp>
      <p:sp>
        <p:nvSpPr>
          <p:cNvPr id="4" name="Slide Number Placeholder 3"/>
          <p:cNvSpPr>
            <a:spLocks noGrp="1"/>
          </p:cNvSpPr>
          <p:nvPr>
            <p:ph type="sldNum" sz="quarter" idx="5"/>
          </p:nvPr>
        </p:nvSpPr>
        <p:spPr/>
        <p:txBody>
          <a:bodyPr/>
          <a:lstStyle/>
          <a:p>
            <a:fld id="{445F76D0-1C8F-4709-A7D9-EDD0F19146A1}" type="slidenum">
              <a:rPr lang="en-GB" smtClean="0"/>
              <a:t>5</a:t>
            </a:fld>
            <a:endParaRPr lang="en-GB"/>
          </a:p>
        </p:txBody>
      </p:sp>
    </p:spTree>
    <p:extLst>
      <p:ext uri="{BB962C8B-B14F-4D97-AF65-F5344CB8AC3E}">
        <p14:creationId xmlns:p14="http://schemas.microsoft.com/office/powerpoint/2010/main" val="115183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brings us to discussing the appropriateness criteria used for our analysis. Appropriate and inappropriate antibiotic selection was classed based on the categories you see here from the national antibiotic prescribing survey or NAPS. Appropriate antibiotics are either considered optimal whereby they are in keeping with the therapeutic guidelines or adequate whereby a reasonable alternative from the therapeutic guidelines is selected for the likely causative pathogens. </a:t>
            </a:r>
          </a:p>
          <a:p>
            <a:endParaRPr lang="en-AU" dirty="0"/>
          </a:p>
          <a:p>
            <a:r>
              <a:rPr lang="en-AU" dirty="0"/>
              <a:t>Inappropriate antibiotics are similarly split into 2 categories; suboptimal and inadequate. Suboptimal includes an unreasonable choice of antibiotic or a mild or non-life threatening allergy mismatch. Inadequate includes a choice that is unlikely to treat the likely causative agent or a severe or possibly life threatening allergy mismatch.</a:t>
            </a:r>
          </a:p>
          <a:p>
            <a:endParaRPr lang="en-AU" dirty="0"/>
          </a:p>
          <a:p>
            <a:r>
              <a:rPr lang="en-AU" strike="sngStrike" dirty="0"/>
              <a:t>For our preliminary analysis antibiotic appropriateness categorisation was conducted by an ex-ID pharmacist with review from a rural generalist. Future results will be reviewed </a:t>
            </a:r>
            <a:r>
              <a:rPr lang="en-AU" sz="1800" strike="sngStrike" dirty="0">
                <a:effectLst/>
                <a:latin typeface="Calibri" panose="020F0502020204030204" pitchFamily="34" charset="0"/>
                <a:ea typeface="Calibri" panose="020F0502020204030204" pitchFamily="34" charset="0"/>
                <a:cs typeface="Times New Roman" panose="02020603050405020304" pitchFamily="18" charset="0"/>
              </a:rPr>
              <a:t>by an infectious diseases physician.</a:t>
            </a:r>
            <a:endParaRPr lang="en-GB" sz="1800" strike="sngStrike"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45F76D0-1C8F-4709-A7D9-EDD0F19146A1}" type="slidenum">
              <a:rPr lang="en-GB" smtClean="0"/>
              <a:t>6</a:t>
            </a:fld>
            <a:endParaRPr lang="en-GB"/>
          </a:p>
        </p:txBody>
      </p:sp>
    </p:spTree>
    <p:extLst>
      <p:ext uri="{BB962C8B-B14F-4D97-AF65-F5344CB8AC3E}">
        <p14:creationId xmlns:p14="http://schemas.microsoft.com/office/powerpoint/2010/main" val="333925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you can see here we’ve used a number of statistical methods to analyse the data, in keeping with an observational retrospective</a:t>
            </a:r>
            <a:r>
              <a:rPr lang="en-AU" baseline="0" dirty="0"/>
              <a:t> study. Logistical regression and odds ratios were also conducted to identify risk factors for inappropriate antibiotic prescribing. For the purpose of this presentation we have also included summary statistics as appropriate. </a:t>
            </a:r>
            <a:endParaRPr lang="en-AU" dirty="0"/>
          </a:p>
        </p:txBody>
      </p:sp>
      <p:sp>
        <p:nvSpPr>
          <p:cNvPr id="4" name="Slide Number Placeholder 3"/>
          <p:cNvSpPr>
            <a:spLocks noGrp="1"/>
          </p:cNvSpPr>
          <p:nvPr>
            <p:ph type="sldNum" sz="quarter" idx="10"/>
          </p:nvPr>
        </p:nvSpPr>
        <p:spPr/>
        <p:txBody>
          <a:bodyPr/>
          <a:lstStyle/>
          <a:p>
            <a:fld id="{445F76D0-1C8F-4709-A7D9-EDD0F19146A1}" type="slidenum">
              <a:rPr lang="en-GB" smtClean="0"/>
              <a:t>7</a:t>
            </a:fld>
            <a:endParaRPr lang="en-GB"/>
          </a:p>
        </p:txBody>
      </p:sp>
    </p:spTree>
    <p:extLst>
      <p:ext uri="{BB962C8B-B14F-4D97-AF65-F5344CB8AC3E}">
        <p14:creationId xmlns:p14="http://schemas.microsoft.com/office/powerpoint/2010/main" val="297590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have summarised some of the patient information collected during our audit. Our preliminary analysis was undertaken with 166 patients across 2 sites. The 166 patients were made up of 96 males and 70 females with an average age of 68 20% of these patients</a:t>
            </a:r>
            <a:r>
              <a:rPr lang="en-AU" baseline="0" dirty="0"/>
              <a:t> had a known antibiotic </a:t>
            </a:r>
            <a:r>
              <a:rPr lang="en-AU" dirty="0"/>
              <a:t>allergy. 34% of patients had a positive qSOFA indicating they were at high risk for in-hospital mortality.</a:t>
            </a:r>
            <a:r>
              <a:rPr lang="en-AU" baseline="0" dirty="0"/>
              <a:t> Overall,</a:t>
            </a:r>
            <a:r>
              <a:rPr lang="en-AU" dirty="0"/>
              <a:t> 10% of the total patients died in hospital. Looking at other patient outcomes 34% of patients were transferred,</a:t>
            </a:r>
            <a:r>
              <a:rPr lang="en-AU" baseline="0" dirty="0"/>
              <a:t> and o</a:t>
            </a:r>
            <a:r>
              <a:rPr lang="en-AU" dirty="0"/>
              <a:t>nly 11% of the total cases were discussed specifically with infectious diseases.</a:t>
            </a:r>
          </a:p>
          <a:p>
            <a:endParaRPr lang="en-GB" dirty="0"/>
          </a:p>
        </p:txBody>
      </p:sp>
      <p:sp>
        <p:nvSpPr>
          <p:cNvPr id="4" name="Slide Number Placeholder 3"/>
          <p:cNvSpPr>
            <a:spLocks noGrp="1"/>
          </p:cNvSpPr>
          <p:nvPr>
            <p:ph type="sldNum" sz="quarter" idx="5"/>
          </p:nvPr>
        </p:nvSpPr>
        <p:spPr/>
        <p:txBody>
          <a:bodyPr/>
          <a:lstStyle/>
          <a:p>
            <a:fld id="{445F76D0-1C8F-4709-A7D9-EDD0F19146A1}" type="slidenum">
              <a:rPr lang="en-GB" smtClean="0"/>
              <a:t>8</a:t>
            </a:fld>
            <a:endParaRPr lang="en-GB"/>
          </a:p>
        </p:txBody>
      </p:sp>
    </p:spTree>
    <p:extLst>
      <p:ext uri="{BB962C8B-B14F-4D97-AF65-F5344CB8AC3E}">
        <p14:creationId xmlns:p14="http://schemas.microsoft.com/office/powerpoint/2010/main" val="614984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 what</a:t>
            </a:r>
            <a:r>
              <a:rPr lang="en-AU" baseline="0" dirty="0"/>
              <a:t> were the most commonly suspected sources of infection in our patients? 1/3 of the patients had an unclear source of infection, with genitourinary and respiratory being the 2</a:t>
            </a:r>
            <a:r>
              <a:rPr lang="en-AU" baseline="30000" dirty="0"/>
              <a:t>nd</a:t>
            </a:r>
            <a:r>
              <a:rPr lang="en-AU" baseline="0" dirty="0"/>
              <a:t> and 3</a:t>
            </a:r>
            <a:r>
              <a:rPr lang="en-AU" baseline="30000" dirty="0"/>
              <a:t>rd</a:t>
            </a:r>
            <a:r>
              <a:rPr lang="en-AU" baseline="0" dirty="0"/>
              <a:t> most common suspected sources. </a:t>
            </a:r>
            <a:r>
              <a:rPr lang="en-AU" dirty="0"/>
              <a:t>It is important that a suspected infection source is identified as this does impacts on which empirical antibiotics are most appropriate. </a:t>
            </a:r>
            <a:endParaRPr lang="en-GB" dirty="0"/>
          </a:p>
        </p:txBody>
      </p:sp>
      <p:sp>
        <p:nvSpPr>
          <p:cNvPr id="4" name="Slide Number Placeholder 3"/>
          <p:cNvSpPr>
            <a:spLocks noGrp="1"/>
          </p:cNvSpPr>
          <p:nvPr>
            <p:ph type="sldNum" sz="quarter" idx="5"/>
          </p:nvPr>
        </p:nvSpPr>
        <p:spPr/>
        <p:txBody>
          <a:bodyPr/>
          <a:lstStyle/>
          <a:p>
            <a:fld id="{445F76D0-1C8F-4709-A7D9-EDD0F19146A1}" type="slidenum">
              <a:rPr lang="en-GB" smtClean="0"/>
              <a:t>9</a:t>
            </a:fld>
            <a:endParaRPr lang="en-GB"/>
          </a:p>
        </p:txBody>
      </p:sp>
    </p:spTree>
    <p:extLst>
      <p:ext uri="{BB962C8B-B14F-4D97-AF65-F5344CB8AC3E}">
        <p14:creationId xmlns:p14="http://schemas.microsoft.com/office/powerpoint/2010/main" val="39242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11/5/2020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11/5/2020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9410-91E3-416F-B706-0CDE0F947628}"/>
              </a:ext>
            </a:extLst>
          </p:cNvPr>
          <p:cNvSpPr>
            <a:spLocks noGrp="1"/>
          </p:cNvSpPr>
          <p:nvPr>
            <p:ph type="ctrTitle"/>
          </p:nvPr>
        </p:nvSpPr>
        <p:spPr/>
        <p:txBody>
          <a:bodyPr>
            <a:normAutofit fontScale="90000"/>
          </a:bodyPr>
          <a:lstStyle/>
          <a:p>
            <a:r>
              <a:rPr lang="en-AU" sz="7300" b="1" dirty="0"/>
              <a:t>The Antibiotic Battleground: </a:t>
            </a:r>
            <a:br>
              <a:rPr lang="en-AU" b="1" dirty="0"/>
            </a:br>
            <a:r>
              <a:rPr lang="en-AU" dirty="0"/>
              <a:t>Fighting Sepsis in Rural Emergency Departments</a:t>
            </a:r>
            <a:endParaRPr lang="en-GB" dirty="0"/>
          </a:p>
        </p:txBody>
      </p:sp>
      <p:sp>
        <p:nvSpPr>
          <p:cNvPr id="3" name="Subtitle 2">
            <a:extLst>
              <a:ext uri="{FF2B5EF4-FFF2-40B4-BE49-F238E27FC236}">
                <a16:creationId xmlns:a16="http://schemas.microsoft.com/office/drawing/2014/main" id="{04676E2B-2B1E-459C-BFCB-B7CAE37CCFB0}"/>
              </a:ext>
            </a:extLst>
          </p:cNvPr>
          <p:cNvSpPr>
            <a:spLocks noGrp="1"/>
          </p:cNvSpPr>
          <p:nvPr>
            <p:ph type="subTitle" idx="1"/>
          </p:nvPr>
        </p:nvSpPr>
        <p:spPr/>
        <p:txBody>
          <a:bodyPr/>
          <a:lstStyle/>
          <a:p>
            <a:r>
              <a:rPr lang="en-AU" dirty="0"/>
              <a:t>Presentation by Ariane Smedley and </a:t>
            </a:r>
            <a:r>
              <a:rPr lang="en-AU" dirty="0" err="1"/>
              <a:t>tahlia</a:t>
            </a:r>
            <a:r>
              <a:rPr lang="en-AU" dirty="0"/>
              <a:t> </a:t>
            </a:r>
            <a:r>
              <a:rPr lang="en-AU" dirty="0" err="1"/>
              <a:t>stIckley</a:t>
            </a:r>
            <a:r>
              <a:rPr lang="en-AU" dirty="0"/>
              <a:t> </a:t>
            </a:r>
            <a:endParaRPr lang="en-GB" dirty="0"/>
          </a:p>
        </p:txBody>
      </p:sp>
    </p:spTree>
    <p:extLst>
      <p:ext uri="{BB962C8B-B14F-4D97-AF65-F5344CB8AC3E}">
        <p14:creationId xmlns:p14="http://schemas.microsoft.com/office/powerpoint/2010/main" val="239703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CCAE68-B664-403F-BFE7-F1FFFD175991}"/>
              </a:ext>
            </a:extLst>
          </p:cNvPr>
          <p:cNvSpPr>
            <a:spLocks noGrp="1"/>
          </p:cNvSpPr>
          <p:nvPr>
            <p:ph type="title"/>
          </p:nvPr>
        </p:nvSpPr>
        <p:spPr>
          <a:xfrm>
            <a:off x="168443" y="516835"/>
            <a:ext cx="3645568" cy="2620710"/>
          </a:xfrm>
        </p:spPr>
        <p:txBody>
          <a:bodyPr>
            <a:normAutofit/>
          </a:bodyPr>
          <a:lstStyle/>
          <a:p>
            <a:r>
              <a:rPr lang="en-AU" sz="4000" dirty="0">
                <a:solidFill>
                  <a:srgbClr val="FFFFFF"/>
                </a:solidFill>
              </a:rPr>
              <a:t>Antibiotic Appropriateness: </a:t>
            </a:r>
            <a:endParaRPr lang="en-GB" sz="4000" dirty="0">
              <a:solidFill>
                <a:srgbClr val="FFFFFF"/>
              </a:solidFill>
            </a:endParaRPr>
          </a:p>
        </p:txBody>
      </p:sp>
      <p:sp>
        <p:nvSpPr>
          <p:cNvPr id="14"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p:cNvSpPr txBox="1"/>
          <p:nvPr/>
        </p:nvSpPr>
        <p:spPr>
          <a:xfrm>
            <a:off x="5545918" y="2072280"/>
            <a:ext cx="6141088" cy="2215991"/>
          </a:xfrm>
          <a:prstGeom prst="rect">
            <a:avLst/>
          </a:prstGeom>
          <a:noFill/>
        </p:spPr>
        <p:txBody>
          <a:bodyPr wrap="square" rtlCol="0">
            <a:spAutoFit/>
          </a:bodyPr>
          <a:lstStyle/>
          <a:p>
            <a:r>
              <a:rPr lang="en-AU" sz="13800" dirty="0"/>
              <a:t>46% </a:t>
            </a:r>
            <a:r>
              <a:rPr lang="en-AU" sz="3200" dirty="0"/>
              <a:t>(95% CI 38-53)</a:t>
            </a:r>
          </a:p>
        </p:txBody>
      </p:sp>
    </p:spTree>
    <p:extLst>
      <p:ext uri="{BB962C8B-B14F-4D97-AF65-F5344CB8AC3E}">
        <p14:creationId xmlns:p14="http://schemas.microsoft.com/office/powerpoint/2010/main" val="229129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CCAE68-B664-403F-BFE7-F1FFFD175991}"/>
              </a:ext>
            </a:extLst>
          </p:cNvPr>
          <p:cNvSpPr>
            <a:spLocks noGrp="1"/>
          </p:cNvSpPr>
          <p:nvPr>
            <p:ph type="title"/>
          </p:nvPr>
        </p:nvSpPr>
        <p:spPr>
          <a:xfrm>
            <a:off x="8177212" y="634946"/>
            <a:ext cx="3372529" cy="5055904"/>
          </a:xfrm>
        </p:spPr>
        <p:txBody>
          <a:bodyPr anchor="ctr">
            <a:normAutofit/>
          </a:bodyPr>
          <a:lstStyle/>
          <a:p>
            <a:r>
              <a:rPr lang="en-AU" sz="3700"/>
              <a:t>Antibiotic Appropriateness</a:t>
            </a:r>
            <a:endParaRPr lang="en-GB" sz="3700"/>
          </a:p>
        </p:txBody>
      </p:sp>
      <p:cxnSp>
        <p:nvCxnSpPr>
          <p:cNvPr id="18" name="Straight Connector 17">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Content Placeholder 10">
            <a:extLst>
              <a:ext uri="{FF2B5EF4-FFF2-40B4-BE49-F238E27FC236}">
                <a16:creationId xmlns:a16="http://schemas.microsoft.com/office/drawing/2014/main" id="{5AD564C3-6B2E-40E9-95DE-48702A1D9B8A}"/>
              </a:ext>
            </a:extLst>
          </p:cNvPr>
          <p:cNvGraphicFramePr>
            <a:graphicFrameLocks noGrp="1"/>
          </p:cNvGraphicFramePr>
          <p:nvPr>
            <p:ph idx="1"/>
          </p:nvPr>
        </p:nvGraphicFramePr>
        <p:xfrm>
          <a:off x="633413" y="639763"/>
          <a:ext cx="6910387" cy="5051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340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3" y="127747"/>
            <a:ext cx="11335870" cy="607807"/>
          </a:xfrm>
        </p:spPr>
        <p:txBody>
          <a:bodyPr>
            <a:normAutofit/>
          </a:bodyPr>
          <a:lstStyle/>
          <a:p>
            <a:r>
              <a:rPr lang="en-AU" sz="3200" dirty="0"/>
              <a:t>Patient characteristics stratified by antibiotic appropriateness category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2507847"/>
              </p:ext>
            </p:extLst>
          </p:nvPr>
        </p:nvGraphicFramePr>
        <p:xfrm>
          <a:off x="261367" y="894502"/>
          <a:ext cx="11713515" cy="5290524"/>
        </p:xfrm>
        <a:graphic>
          <a:graphicData uri="http://schemas.openxmlformats.org/drawingml/2006/table">
            <a:tbl>
              <a:tblPr/>
              <a:tblGrid>
                <a:gridCol w="1479511">
                  <a:extLst>
                    <a:ext uri="{9D8B030D-6E8A-4147-A177-3AD203B41FA5}">
                      <a16:colId xmlns:a16="http://schemas.microsoft.com/office/drawing/2014/main" val="20000"/>
                    </a:ext>
                  </a:extLst>
                </a:gridCol>
                <a:gridCol w="1365577">
                  <a:extLst>
                    <a:ext uri="{9D8B030D-6E8A-4147-A177-3AD203B41FA5}">
                      <a16:colId xmlns:a16="http://schemas.microsoft.com/office/drawing/2014/main" val="20001"/>
                    </a:ext>
                  </a:extLst>
                </a:gridCol>
                <a:gridCol w="1997901">
                  <a:extLst>
                    <a:ext uri="{9D8B030D-6E8A-4147-A177-3AD203B41FA5}">
                      <a16:colId xmlns:a16="http://schemas.microsoft.com/office/drawing/2014/main" val="20002"/>
                    </a:ext>
                  </a:extLst>
                </a:gridCol>
                <a:gridCol w="2029217">
                  <a:extLst>
                    <a:ext uri="{9D8B030D-6E8A-4147-A177-3AD203B41FA5}">
                      <a16:colId xmlns:a16="http://schemas.microsoft.com/office/drawing/2014/main" val="20003"/>
                    </a:ext>
                  </a:extLst>
                </a:gridCol>
                <a:gridCol w="2004164">
                  <a:extLst>
                    <a:ext uri="{9D8B030D-6E8A-4147-A177-3AD203B41FA5}">
                      <a16:colId xmlns:a16="http://schemas.microsoft.com/office/drawing/2014/main" val="20004"/>
                    </a:ext>
                  </a:extLst>
                </a:gridCol>
                <a:gridCol w="2093014">
                  <a:extLst>
                    <a:ext uri="{9D8B030D-6E8A-4147-A177-3AD203B41FA5}">
                      <a16:colId xmlns:a16="http://schemas.microsoft.com/office/drawing/2014/main" val="20005"/>
                    </a:ext>
                  </a:extLst>
                </a:gridCol>
                <a:gridCol w="744131">
                  <a:extLst>
                    <a:ext uri="{9D8B030D-6E8A-4147-A177-3AD203B41FA5}">
                      <a16:colId xmlns:a16="http://schemas.microsoft.com/office/drawing/2014/main" val="20006"/>
                    </a:ext>
                  </a:extLst>
                </a:gridCol>
              </a:tblGrid>
              <a:tr h="321265">
                <a:tc gridSpan="2">
                  <a:txBody>
                    <a:bodyPr/>
                    <a:lstStyle/>
                    <a:p>
                      <a:pPr algn="l" fontAlgn="base"/>
                      <a:r>
                        <a:rPr lang="en-AU" sz="1800" b="1" i="0" dirty="0">
                          <a:solidFill>
                            <a:srgbClr val="FFFFFF"/>
                          </a:solidFill>
                          <a:effectLst/>
                          <a:latin typeface="Calibri" panose="020F0502020204030204" pitchFamily="34" charset="0"/>
                        </a:rPr>
                        <a:t>Appropriateness grade​</a:t>
                      </a:r>
                      <a:endParaRPr lang="en-AU" sz="1800" b="1" i="0" dirty="0">
                        <a:solidFill>
                          <a:srgbClr val="FFFFFF"/>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30797" cap="flat" cmpd="sng" algn="ctr">
                      <a:solidFill>
                        <a:srgbClr val="FFFFFF"/>
                      </a:solidFill>
                      <a:prstDash val="solid"/>
                      <a:round/>
                      <a:headEnd type="none" w="med" len="med"/>
                      <a:tailEnd type="none" w="med" len="med"/>
                    </a:lnB>
                    <a:solidFill>
                      <a:srgbClr val="E48312"/>
                    </a:solidFill>
                  </a:tcPr>
                </a:tc>
                <a:tc hMerge="1">
                  <a:txBody>
                    <a:bodyPr/>
                    <a:lstStyle/>
                    <a:p>
                      <a:endParaRPr lang="en-AU"/>
                    </a:p>
                  </a:txBody>
                  <a:tcPr/>
                </a:tc>
                <a:tc>
                  <a:txBody>
                    <a:bodyPr/>
                    <a:lstStyle/>
                    <a:p>
                      <a:pPr algn="ctr" fontAlgn="base"/>
                      <a:r>
                        <a:rPr lang="en-AU" sz="1800" b="1" i="0" dirty="0">
                          <a:solidFill>
                            <a:srgbClr val="FFFFFF"/>
                          </a:solidFill>
                          <a:effectLst/>
                          <a:latin typeface="Calibri" panose="020F0502020204030204" pitchFamily="34" charset="0"/>
                        </a:rPr>
                        <a:t>1​</a:t>
                      </a:r>
                      <a:endParaRPr lang="en-AU" sz="1800" b="1" i="0" dirty="0">
                        <a:solidFill>
                          <a:srgbClr val="FFFFFF"/>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30797" cap="flat" cmpd="sng" algn="ctr">
                      <a:solidFill>
                        <a:srgbClr val="FFFFFF"/>
                      </a:solidFill>
                      <a:prstDash val="solid"/>
                      <a:round/>
                      <a:headEnd type="none" w="med" len="med"/>
                      <a:tailEnd type="none" w="med" len="med"/>
                    </a:lnB>
                    <a:solidFill>
                      <a:srgbClr val="E48312"/>
                    </a:solidFill>
                  </a:tcPr>
                </a:tc>
                <a:tc>
                  <a:txBody>
                    <a:bodyPr/>
                    <a:lstStyle/>
                    <a:p>
                      <a:pPr algn="ctr" fontAlgn="base"/>
                      <a:r>
                        <a:rPr lang="en-AU" sz="1800" b="1" i="0" dirty="0">
                          <a:solidFill>
                            <a:srgbClr val="FFFFFF"/>
                          </a:solidFill>
                          <a:effectLst/>
                          <a:latin typeface="Calibri" panose="020F0502020204030204" pitchFamily="34" charset="0"/>
                        </a:rPr>
                        <a:t>2​</a:t>
                      </a:r>
                      <a:endParaRPr lang="en-AU" sz="1800" b="1" i="0" dirty="0">
                        <a:solidFill>
                          <a:srgbClr val="FFFFFF"/>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30797" cap="flat" cmpd="sng" algn="ctr">
                      <a:solidFill>
                        <a:srgbClr val="FFFFFF"/>
                      </a:solidFill>
                      <a:prstDash val="solid"/>
                      <a:round/>
                      <a:headEnd type="none" w="med" len="med"/>
                      <a:tailEnd type="none" w="med" len="med"/>
                    </a:lnB>
                    <a:solidFill>
                      <a:srgbClr val="E48312"/>
                    </a:solidFill>
                  </a:tcPr>
                </a:tc>
                <a:tc>
                  <a:txBody>
                    <a:bodyPr/>
                    <a:lstStyle/>
                    <a:p>
                      <a:pPr algn="ctr" fontAlgn="base"/>
                      <a:r>
                        <a:rPr lang="en-AU" sz="1800" b="1" i="0" dirty="0">
                          <a:solidFill>
                            <a:srgbClr val="FFFFFF"/>
                          </a:solidFill>
                          <a:effectLst/>
                          <a:latin typeface="Calibri" panose="020F0502020204030204" pitchFamily="34" charset="0"/>
                        </a:rPr>
                        <a:t>3​</a:t>
                      </a:r>
                      <a:endParaRPr lang="en-AU" sz="1800" b="1" i="0" dirty="0">
                        <a:solidFill>
                          <a:srgbClr val="FFFFFF"/>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30797" cap="flat" cmpd="sng" algn="ctr">
                      <a:solidFill>
                        <a:srgbClr val="FFFFFF"/>
                      </a:solidFill>
                      <a:prstDash val="solid"/>
                      <a:round/>
                      <a:headEnd type="none" w="med" len="med"/>
                      <a:tailEnd type="none" w="med" len="med"/>
                    </a:lnB>
                    <a:solidFill>
                      <a:srgbClr val="E48312"/>
                    </a:solidFill>
                  </a:tcPr>
                </a:tc>
                <a:tc>
                  <a:txBody>
                    <a:bodyPr/>
                    <a:lstStyle/>
                    <a:p>
                      <a:pPr algn="ctr" fontAlgn="base"/>
                      <a:r>
                        <a:rPr lang="en-AU" sz="1800" b="1" i="0" dirty="0">
                          <a:solidFill>
                            <a:srgbClr val="FFFFFF"/>
                          </a:solidFill>
                          <a:effectLst/>
                          <a:latin typeface="Calibri" panose="020F0502020204030204" pitchFamily="34" charset="0"/>
                        </a:rPr>
                        <a:t>4​</a:t>
                      </a:r>
                      <a:endParaRPr lang="en-AU" sz="1800" b="1" i="0" dirty="0">
                        <a:solidFill>
                          <a:srgbClr val="FFFFFF"/>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30797" cap="flat" cmpd="sng" algn="ctr">
                      <a:solidFill>
                        <a:srgbClr val="FFFFFF"/>
                      </a:solidFill>
                      <a:prstDash val="solid"/>
                      <a:round/>
                      <a:headEnd type="none" w="med" len="med"/>
                      <a:tailEnd type="none" w="med" len="med"/>
                    </a:lnB>
                    <a:solidFill>
                      <a:srgbClr val="E48312"/>
                    </a:solidFill>
                  </a:tcPr>
                </a:tc>
                <a:tc>
                  <a:txBody>
                    <a:bodyPr/>
                    <a:lstStyle/>
                    <a:p>
                      <a:pPr algn="ctr" fontAlgn="base"/>
                      <a:r>
                        <a:rPr lang="en-AU" sz="1800" b="1" i="1" dirty="0">
                          <a:solidFill>
                            <a:srgbClr val="FFFFFF"/>
                          </a:solidFill>
                          <a:effectLst/>
                          <a:latin typeface="Calibri" panose="020F0502020204030204" pitchFamily="34" charset="0"/>
                        </a:rPr>
                        <a:t>p</a:t>
                      </a:r>
                      <a:r>
                        <a:rPr lang="en-AU" sz="1800" b="1" i="0" dirty="0">
                          <a:solidFill>
                            <a:srgbClr val="FFFFFF"/>
                          </a:solidFill>
                          <a:effectLst/>
                          <a:latin typeface="Calibri" panose="020F0502020204030204" pitchFamily="34" charset="0"/>
                        </a:rPr>
                        <a:t>​</a:t>
                      </a:r>
                      <a:endParaRPr lang="en-AU" sz="1800" b="1" i="0" dirty="0">
                        <a:solidFill>
                          <a:srgbClr val="FFFFFF"/>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30797" cap="flat" cmpd="sng" algn="ctr">
                      <a:solidFill>
                        <a:srgbClr val="FFFFFF"/>
                      </a:solidFill>
                      <a:prstDash val="solid"/>
                      <a:round/>
                      <a:headEnd type="none" w="med" len="med"/>
                      <a:tailEnd type="none" w="med" len="med"/>
                    </a:lnB>
                    <a:solidFill>
                      <a:srgbClr val="E48312"/>
                    </a:solidFill>
                  </a:tcPr>
                </a:tc>
                <a:extLst>
                  <a:ext uri="{0D108BD9-81ED-4DB2-BD59-A6C34878D82A}">
                    <a16:rowId xmlns:a16="http://schemas.microsoft.com/office/drawing/2014/main" val="10000"/>
                  </a:ext>
                </a:extLst>
              </a:tr>
              <a:tr h="427601">
                <a:tc gridSpan="2">
                  <a:txBody>
                    <a:bodyPr/>
                    <a:lstStyle/>
                    <a:p>
                      <a:pPr algn="l" fontAlgn="base"/>
                      <a:r>
                        <a:rPr lang="en-AU" sz="1800" b="0" i="0">
                          <a:solidFill>
                            <a:srgbClr val="000000"/>
                          </a:solidFill>
                          <a:effectLst/>
                          <a:latin typeface="Calibri" panose="020F0502020204030204" pitchFamily="34" charset="0"/>
                        </a:rPr>
                        <a:t>Age </a:t>
                      </a:r>
                      <a:r>
                        <a:rPr lang="en-AU" sz="1600" b="0" i="0">
                          <a:solidFill>
                            <a:srgbClr val="000000"/>
                          </a:solidFill>
                          <a:effectLst/>
                          <a:latin typeface="Calibri" panose="020F0502020204030204" pitchFamily="34" charset="0"/>
                        </a:rPr>
                        <a:t>(median [IQR])​</a:t>
                      </a:r>
                      <a:endParaRPr lang="en-AU" sz="1800" b="0" i="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30797"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hMerge="1">
                  <a:txBody>
                    <a:bodyPr/>
                    <a:lstStyle/>
                    <a:p>
                      <a:endParaRPr lang="en-AU"/>
                    </a:p>
                  </a:txBody>
                  <a:tcPr/>
                </a:tc>
                <a:tc>
                  <a:txBody>
                    <a:bodyPr/>
                    <a:lstStyle/>
                    <a:p>
                      <a:pPr algn="ctr" fontAlgn="base"/>
                      <a:r>
                        <a:rPr lang="en-AU" sz="1600" b="0" i="0" u="none" strike="noStrike">
                          <a:solidFill>
                            <a:srgbClr val="000000"/>
                          </a:solidFill>
                          <a:effectLst/>
                          <a:latin typeface="Calibri" panose="020F0502020204030204" pitchFamily="34" charset="0"/>
                        </a:rPr>
                        <a:t> 70.00 [55.50, 84.50]</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30797"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79.00 [70.00, 83.00]</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30797"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75.00 [58.25, 81.75]</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30797"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66.50 [50.00, 80.75]</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30797"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1" i="0" u="none" strike="noStrike">
                          <a:solidFill>
                            <a:srgbClr val="000000"/>
                          </a:solidFill>
                          <a:effectLst/>
                          <a:latin typeface="Calibri" panose="020F0502020204030204" pitchFamily="34" charset="0"/>
                        </a:rPr>
                        <a:t>0.705</a:t>
                      </a:r>
                      <a:r>
                        <a:rPr lang="en-AU" sz="1600" b="1" i="0">
                          <a:solidFill>
                            <a:srgbClr val="000000"/>
                          </a:solidFill>
                          <a:effectLst/>
                          <a:latin typeface="Calibri" panose="020F0502020204030204" pitchFamily="34" charset="0"/>
                        </a:rPr>
                        <a:t>​</a:t>
                      </a:r>
                      <a:endParaRPr lang="en-AU" sz="1800" b="1"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30797"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extLst>
                  <a:ext uri="{0D108BD9-81ED-4DB2-BD59-A6C34878D82A}">
                    <a16:rowId xmlns:a16="http://schemas.microsoft.com/office/drawing/2014/main" val="10001"/>
                  </a:ext>
                </a:extLst>
              </a:tr>
              <a:tr h="472611">
                <a:tc rowSpan="3">
                  <a:txBody>
                    <a:bodyPr/>
                    <a:lstStyle/>
                    <a:p>
                      <a:pPr algn="l" fontAlgn="base"/>
                      <a:r>
                        <a:rPr lang="en-AU" sz="1800" b="0" i="0" dirty="0">
                          <a:solidFill>
                            <a:srgbClr val="000000"/>
                          </a:solidFill>
                          <a:effectLst/>
                          <a:latin typeface="Calibri" panose="020F0502020204030204" pitchFamily="34" charset="0"/>
                        </a:rPr>
                        <a:t>Admission Source (%)​</a:t>
                      </a:r>
                      <a:endParaRPr lang="en-AU" sz="1800" b="0" i="0" dirty="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l" fontAlgn="base"/>
                      <a:r>
                        <a:rPr lang="en-AU" sz="1800" b="0" i="0">
                          <a:solidFill>
                            <a:srgbClr val="000000"/>
                          </a:solidFill>
                          <a:effectLst/>
                          <a:latin typeface="Calibri" panose="020F0502020204030204" pitchFamily="34" charset="0"/>
                        </a:rPr>
                        <a:t>Independent​</a:t>
                      </a:r>
                      <a:endParaRPr lang="en-AU" sz="1800" b="0" i="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dirty="0">
                          <a:solidFill>
                            <a:srgbClr val="000000"/>
                          </a:solidFill>
                          <a:effectLst/>
                          <a:latin typeface="Calibri" panose="020F0502020204030204" pitchFamily="34" charset="0"/>
                        </a:rPr>
                        <a:t>    45 ( 76.3) </a:t>
                      </a:r>
                      <a:r>
                        <a:rPr lang="en-AU" sz="1600" b="0" i="0" dirty="0">
                          <a:solidFill>
                            <a:srgbClr val="000000"/>
                          </a:solidFill>
                          <a:effectLst/>
                          <a:latin typeface="Calibri" panose="020F0502020204030204" pitchFamily="34" charset="0"/>
                        </a:rPr>
                        <a:t>​</a:t>
                      </a:r>
                      <a:endParaRPr lang="en-AU" sz="1800" b="0"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    13 ( 76.5)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    58 ( 67.4)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     2 ( 50.0)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1" i="0" u="none" strike="noStrike">
                          <a:solidFill>
                            <a:srgbClr val="000000"/>
                          </a:solidFill>
                          <a:effectLst/>
                          <a:latin typeface="Calibri" panose="020F0502020204030204" pitchFamily="34" charset="0"/>
                        </a:rPr>
                        <a:t>0.488</a:t>
                      </a:r>
                      <a:r>
                        <a:rPr lang="en-AU" sz="1600" b="1" i="0">
                          <a:solidFill>
                            <a:srgbClr val="000000"/>
                          </a:solidFill>
                          <a:effectLst/>
                          <a:latin typeface="Calibri" panose="020F0502020204030204" pitchFamily="34" charset="0"/>
                        </a:rPr>
                        <a:t>​</a:t>
                      </a:r>
                      <a:endParaRPr lang="en-AU" sz="1800" b="1"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extLst>
                  <a:ext uri="{0D108BD9-81ED-4DB2-BD59-A6C34878D82A}">
                    <a16:rowId xmlns:a16="http://schemas.microsoft.com/office/drawing/2014/main" val="10002"/>
                  </a:ext>
                </a:extLst>
              </a:tr>
              <a:tr h="427601">
                <a:tc vMerge="1">
                  <a:txBody>
                    <a:bodyPr/>
                    <a:lstStyle/>
                    <a:p>
                      <a:endParaRPr lang="en-AU"/>
                    </a:p>
                  </a:txBody>
                  <a:tcPr/>
                </a:tc>
                <a:tc>
                  <a:txBody>
                    <a:bodyPr/>
                    <a:lstStyle/>
                    <a:p>
                      <a:pPr algn="l" fontAlgn="base"/>
                      <a:r>
                        <a:rPr lang="en-AU" sz="1800" b="0" i="0">
                          <a:solidFill>
                            <a:srgbClr val="000000"/>
                          </a:solidFill>
                          <a:effectLst/>
                          <a:latin typeface="Calibri" panose="020F0502020204030204" pitchFamily="34" charset="0"/>
                        </a:rPr>
                        <a:t>Low-care​</a:t>
                      </a:r>
                      <a:endParaRPr lang="en-AU" sz="1800" b="0" i="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dirty="0">
                          <a:solidFill>
                            <a:srgbClr val="000000"/>
                          </a:solidFill>
                          <a:effectLst/>
                          <a:latin typeface="Calibri" panose="020F0502020204030204" pitchFamily="34" charset="0"/>
                        </a:rPr>
                        <a:t>     8 ( 13.6) </a:t>
                      </a:r>
                      <a:r>
                        <a:rPr lang="en-AU" sz="1600" b="0" i="0" dirty="0">
                          <a:solidFill>
                            <a:srgbClr val="000000"/>
                          </a:solidFill>
                          <a:effectLst/>
                          <a:latin typeface="Calibri" panose="020F0502020204030204" pitchFamily="34" charset="0"/>
                        </a:rPr>
                        <a:t>​</a:t>
                      </a:r>
                      <a:endParaRPr lang="en-AU" sz="1800" b="0"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dirty="0">
                          <a:solidFill>
                            <a:srgbClr val="000000"/>
                          </a:solidFill>
                          <a:effectLst/>
                          <a:latin typeface="Calibri" panose="020F0502020204030204" pitchFamily="34" charset="0"/>
                        </a:rPr>
                        <a:t>     1 (  5.9) </a:t>
                      </a:r>
                      <a:r>
                        <a:rPr lang="en-AU" sz="1600" b="0" i="0" dirty="0">
                          <a:solidFill>
                            <a:srgbClr val="000000"/>
                          </a:solidFill>
                          <a:effectLst/>
                          <a:latin typeface="Calibri" panose="020F0502020204030204" pitchFamily="34" charset="0"/>
                        </a:rPr>
                        <a:t>​</a:t>
                      </a:r>
                      <a:endParaRPr lang="en-AU" sz="1800" b="0"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16 ( 18.6)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1 ( 25.0)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1" i="0" u="none" strike="noStrike">
                          <a:solidFill>
                            <a:srgbClr val="000000"/>
                          </a:solidFill>
                          <a:effectLst/>
                          <a:latin typeface="Calibri" panose="020F0502020204030204" pitchFamily="34" charset="0"/>
                        </a:rPr>
                        <a:t>0.521</a:t>
                      </a:r>
                      <a:r>
                        <a:rPr lang="en-AU" sz="1600" b="1" i="0">
                          <a:solidFill>
                            <a:srgbClr val="000000"/>
                          </a:solidFill>
                          <a:effectLst/>
                          <a:latin typeface="Calibri" panose="020F0502020204030204" pitchFamily="34" charset="0"/>
                        </a:rPr>
                        <a:t>​</a:t>
                      </a:r>
                      <a:endParaRPr lang="en-AU" sz="1800" b="1"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extLst>
                  <a:ext uri="{0D108BD9-81ED-4DB2-BD59-A6C34878D82A}">
                    <a16:rowId xmlns:a16="http://schemas.microsoft.com/office/drawing/2014/main" val="10003"/>
                  </a:ext>
                </a:extLst>
              </a:tr>
              <a:tr h="427601">
                <a:tc vMerge="1">
                  <a:txBody>
                    <a:bodyPr/>
                    <a:lstStyle/>
                    <a:p>
                      <a:endParaRPr lang="en-AU"/>
                    </a:p>
                  </a:txBody>
                  <a:tcPr/>
                </a:tc>
                <a:tc>
                  <a:txBody>
                    <a:bodyPr/>
                    <a:lstStyle/>
                    <a:p>
                      <a:pPr algn="l" fontAlgn="base"/>
                      <a:r>
                        <a:rPr lang="en-AU" sz="1800" b="0" i="0">
                          <a:solidFill>
                            <a:srgbClr val="000000"/>
                          </a:solidFill>
                          <a:effectLst/>
                          <a:latin typeface="Calibri" panose="020F0502020204030204" pitchFamily="34" charset="0"/>
                        </a:rPr>
                        <a:t>High-care​</a:t>
                      </a:r>
                      <a:endParaRPr lang="en-AU" sz="1800" b="0" i="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     6 ( 10.2)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dirty="0">
                          <a:solidFill>
                            <a:srgbClr val="000000"/>
                          </a:solidFill>
                          <a:effectLst/>
                          <a:latin typeface="Calibri" panose="020F0502020204030204" pitchFamily="34" charset="0"/>
                        </a:rPr>
                        <a:t>     3 ( 17.6) </a:t>
                      </a:r>
                      <a:r>
                        <a:rPr lang="en-AU" sz="1600" b="0" i="0" dirty="0">
                          <a:solidFill>
                            <a:srgbClr val="000000"/>
                          </a:solidFill>
                          <a:effectLst/>
                          <a:latin typeface="Calibri" panose="020F0502020204030204" pitchFamily="34" charset="0"/>
                        </a:rPr>
                        <a:t>​</a:t>
                      </a:r>
                      <a:endParaRPr lang="en-AU" sz="1800" b="0"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    12 ( 14.0)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     1 ( 25.0)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1" i="0" u="none" strike="noStrike">
                          <a:solidFill>
                            <a:srgbClr val="000000"/>
                          </a:solidFill>
                          <a:effectLst/>
                          <a:latin typeface="Calibri" panose="020F0502020204030204" pitchFamily="34" charset="0"/>
                        </a:rPr>
                        <a:t>0.731</a:t>
                      </a:r>
                      <a:r>
                        <a:rPr lang="en-AU" sz="1600" b="1" i="0">
                          <a:solidFill>
                            <a:srgbClr val="000000"/>
                          </a:solidFill>
                          <a:effectLst/>
                          <a:latin typeface="Calibri" panose="020F0502020204030204" pitchFamily="34" charset="0"/>
                        </a:rPr>
                        <a:t>​</a:t>
                      </a:r>
                      <a:endParaRPr lang="en-AU" sz="1800" b="1"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extLst>
                  <a:ext uri="{0D108BD9-81ED-4DB2-BD59-A6C34878D82A}">
                    <a16:rowId xmlns:a16="http://schemas.microsoft.com/office/drawing/2014/main" val="10004"/>
                  </a:ext>
                </a:extLst>
              </a:tr>
              <a:tr h="427601">
                <a:tc gridSpan="2">
                  <a:txBody>
                    <a:bodyPr/>
                    <a:lstStyle/>
                    <a:p>
                      <a:pPr algn="l" fontAlgn="base"/>
                      <a:r>
                        <a:rPr lang="en-AU" sz="1800" b="0" i="0">
                          <a:solidFill>
                            <a:srgbClr val="000000"/>
                          </a:solidFill>
                          <a:effectLst/>
                          <a:latin typeface="Calibri" panose="020F0502020204030204" pitchFamily="34" charset="0"/>
                        </a:rPr>
                        <a:t>Died in Hospital (%)​</a:t>
                      </a:r>
                      <a:endParaRPr lang="en-AU" sz="1800" b="0" i="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hMerge="1">
                  <a:txBody>
                    <a:bodyPr/>
                    <a:lstStyle/>
                    <a:p>
                      <a:endParaRPr lang="en-AU"/>
                    </a:p>
                  </a:txBody>
                  <a:tcPr/>
                </a:tc>
                <a:tc>
                  <a:txBody>
                    <a:bodyPr/>
                    <a:lstStyle/>
                    <a:p>
                      <a:pPr algn="ctr" fontAlgn="base"/>
                      <a:r>
                        <a:rPr lang="en-AU" sz="1600" b="0" i="0" u="none" strike="noStrike">
                          <a:solidFill>
                            <a:srgbClr val="000000"/>
                          </a:solidFill>
                          <a:effectLst/>
                          <a:latin typeface="Calibri" panose="020F0502020204030204" pitchFamily="34" charset="0"/>
                        </a:rPr>
                        <a:t>     4 (  6.8)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dirty="0">
                          <a:solidFill>
                            <a:srgbClr val="000000"/>
                          </a:solidFill>
                          <a:effectLst/>
                          <a:latin typeface="Calibri" panose="020F0502020204030204" pitchFamily="34" charset="0"/>
                        </a:rPr>
                        <a:t>     2 ( 11.8) </a:t>
                      </a:r>
                      <a:r>
                        <a:rPr lang="en-AU" sz="1600" b="0" i="0" dirty="0">
                          <a:solidFill>
                            <a:srgbClr val="000000"/>
                          </a:solidFill>
                          <a:effectLst/>
                          <a:latin typeface="Calibri" panose="020F0502020204030204" pitchFamily="34" charset="0"/>
                        </a:rPr>
                        <a:t>​</a:t>
                      </a:r>
                      <a:endParaRPr lang="en-AU" sz="1800" b="0"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dirty="0">
                          <a:solidFill>
                            <a:srgbClr val="000000"/>
                          </a:solidFill>
                          <a:effectLst/>
                          <a:latin typeface="Calibri" panose="020F0502020204030204" pitchFamily="34" charset="0"/>
                        </a:rPr>
                        <a:t>     9 ( 10.5) </a:t>
                      </a:r>
                      <a:r>
                        <a:rPr lang="en-AU" sz="1600" b="0" i="0" dirty="0">
                          <a:solidFill>
                            <a:srgbClr val="000000"/>
                          </a:solidFill>
                          <a:effectLst/>
                          <a:latin typeface="Calibri" panose="020F0502020204030204" pitchFamily="34" charset="0"/>
                        </a:rPr>
                        <a:t>​</a:t>
                      </a:r>
                      <a:endParaRPr lang="en-AU" sz="1800" b="0"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1 ( 25.0)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1" i="0" u="none" strike="noStrike">
                          <a:solidFill>
                            <a:srgbClr val="000000"/>
                          </a:solidFill>
                          <a:effectLst/>
                          <a:latin typeface="Calibri" panose="020F0502020204030204" pitchFamily="34" charset="0"/>
                        </a:rPr>
                        <a:t>0.616</a:t>
                      </a:r>
                      <a:r>
                        <a:rPr lang="en-AU" sz="1600" b="1" i="0">
                          <a:solidFill>
                            <a:srgbClr val="000000"/>
                          </a:solidFill>
                          <a:effectLst/>
                          <a:latin typeface="Calibri" panose="020F0502020204030204" pitchFamily="34" charset="0"/>
                        </a:rPr>
                        <a:t>​</a:t>
                      </a:r>
                      <a:endParaRPr lang="en-AU" sz="1800" b="1"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extLst>
                  <a:ext uri="{0D108BD9-81ED-4DB2-BD59-A6C34878D82A}">
                    <a16:rowId xmlns:a16="http://schemas.microsoft.com/office/drawing/2014/main" val="10005"/>
                  </a:ext>
                </a:extLst>
              </a:tr>
              <a:tr h="427601">
                <a:tc rowSpan="4">
                  <a:txBody>
                    <a:bodyPr/>
                    <a:lstStyle/>
                    <a:p>
                      <a:pPr algn="l" fontAlgn="base"/>
                      <a:r>
                        <a:rPr lang="en-US" sz="1800" b="0" i="0" u="none" strike="noStrike" dirty="0" err="1">
                          <a:solidFill>
                            <a:srgbClr val="000000"/>
                          </a:solidFill>
                          <a:effectLst/>
                          <a:latin typeface="Calibri" panose="020F0502020204030204" pitchFamily="34" charset="0"/>
                        </a:rPr>
                        <a:t>qSOFA</a:t>
                      </a:r>
                      <a:r>
                        <a:rPr lang="en-US" sz="1800" b="0" i="0" u="none" strike="noStrike"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t>
                      </a:r>
                      <a:endParaRPr lang="en-US" sz="1800" b="0" i="0" dirty="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l" fontAlgn="base"/>
                      <a:r>
                        <a:rPr lang="en-AU" sz="1800" b="0" i="0">
                          <a:solidFill>
                            <a:srgbClr val="000000"/>
                          </a:solidFill>
                          <a:effectLst/>
                          <a:latin typeface="Calibri" panose="020F0502020204030204" pitchFamily="34" charset="0"/>
                        </a:rPr>
                        <a:t>0​</a:t>
                      </a:r>
                      <a:endParaRPr lang="en-AU" sz="1800" b="0" i="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    14 ( 23.7)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     2 ( 11.8)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dirty="0">
                          <a:solidFill>
                            <a:srgbClr val="000000"/>
                          </a:solidFill>
                          <a:effectLst/>
                          <a:latin typeface="Calibri" panose="020F0502020204030204" pitchFamily="34" charset="0"/>
                        </a:rPr>
                        <a:t>    14 ( 16.3) </a:t>
                      </a:r>
                      <a:r>
                        <a:rPr lang="en-AU" sz="1600" b="0" i="0" dirty="0">
                          <a:solidFill>
                            <a:srgbClr val="000000"/>
                          </a:solidFill>
                          <a:effectLst/>
                          <a:latin typeface="Calibri" panose="020F0502020204030204" pitchFamily="34" charset="0"/>
                        </a:rPr>
                        <a:t>​</a:t>
                      </a:r>
                      <a:endParaRPr lang="en-AU" sz="1800" b="0"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     2 ( 50.0)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rowSpan="4">
                  <a:txBody>
                    <a:bodyPr/>
                    <a:lstStyle/>
                    <a:p>
                      <a:pPr algn="ctr" fontAlgn="base"/>
                      <a:endParaRPr lang="en-AU" sz="1600" b="1" i="0" dirty="0">
                        <a:solidFill>
                          <a:srgbClr val="000000"/>
                        </a:solidFill>
                        <a:effectLst/>
                        <a:latin typeface="Calibri" panose="020F0502020204030204" pitchFamily="34" charset="0"/>
                      </a:endParaRPr>
                    </a:p>
                    <a:p>
                      <a:pPr algn="ctr" fontAlgn="base"/>
                      <a:endParaRPr lang="en-AU" sz="1600" b="1" i="0" dirty="0">
                        <a:solidFill>
                          <a:srgbClr val="000000"/>
                        </a:solidFill>
                        <a:effectLst/>
                        <a:latin typeface="Calibri" panose="020F0502020204030204" pitchFamily="34" charset="0"/>
                      </a:endParaRPr>
                    </a:p>
                    <a:p>
                      <a:pPr algn="ctr" fontAlgn="base"/>
                      <a:r>
                        <a:rPr lang="en-AU" sz="1600" b="1" i="0" dirty="0">
                          <a:solidFill>
                            <a:srgbClr val="000000"/>
                          </a:solidFill>
                          <a:effectLst/>
                          <a:latin typeface="Calibri" panose="020F0502020204030204" pitchFamily="34" charset="0"/>
                        </a:rPr>
                        <a:t>0.063​</a:t>
                      </a:r>
                      <a:endParaRPr lang="en-AU" sz="1800" b="1" i="0" dirty="0">
                        <a:solidFill>
                          <a:srgbClr val="000000"/>
                        </a:solidFill>
                        <a:effectLst/>
                      </a:endParaRPr>
                    </a:p>
                    <a:p>
                      <a:pPr algn="ctr" fontAlgn="auto"/>
                      <a:r>
                        <a:rPr lang="en-AU" sz="1600" b="1" i="0" dirty="0">
                          <a:solidFill>
                            <a:srgbClr val="000000"/>
                          </a:solidFill>
                          <a:effectLst/>
                          <a:latin typeface="Calibri" panose="020F0502020204030204" pitchFamily="34" charset="0"/>
                        </a:rPr>
                        <a:t>​</a:t>
                      </a:r>
                    </a:p>
                    <a:p>
                      <a:pPr algn="ctr" fontAlgn="auto"/>
                      <a:r>
                        <a:rPr lang="en-AU" sz="1600" b="1" i="0" dirty="0">
                          <a:solidFill>
                            <a:srgbClr val="000000"/>
                          </a:solidFill>
                          <a:effectLst/>
                          <a:latin typeface="Calibri" panose="020F0502020204030204" pitchFamily="34" charset="0"/>
                        </a:rPr>
                        <a:t>​</a:t>
                      </a:r>
                    </a:p>
                    <a:p>
                      <a:pPr algn="ctr" fontAlgn="auto"/>
                      <a:r>
                        <a:rPr lang="en-AU" sz="1600" b="1" i="0" dirty="0">
                          <a:solidFill>
                            <a:srgbClr val="000000"/>
                          </a:solidFill>
                          <a:effectLst/>
                          <a:latin typeface="Calibri" panose="020F0502020204030204" pitchFamily="34" charset="0"/>
                        </a:rPr>
                        <a:t>​</a:t>
                      </a: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extLst>
                  <a:ext uri="{0D108BD9-81ED-4DB2-BD59-A6C34878D82A}">
                    <a16:rowId xmlns:a16="http://schemas.microsoft.com/office/drawing/2014/main" val="10006"/>
                  </a:ext>
                </a:extLst>
              </a:tr>
              <a:tr h="321265">
                <a:tc vMerge="1">
                  <a:txBody>
                    <a:bodyPr/>
                    <a:lstStyle/>
                    <a:p>
                      <a:endParaRPr lang="en-AU"/>
                    </a:p>
                  </a:txBody>
                  <a:tcPr/>
                </a:tc>
                <a:tc>
                  <a:txBody>
                    <a:bodyPr/>
                    <a:lstStyle/>
                    <a:p>
                      <a:pPr algn="l" fontAlgn="base"/>
                      <a:r>
                        <a:rPr lang="en-AU" sz="1800" b="0" i="0">
                          <a:solidFill>
                            <a:srgbClr val="000000"/>
                          </a:solidFill>
                          <a:effectLst/>
                          <a:latin typeface="Calibri" panose="020F0502020204030204" pitchFamily="34" charset="0"/>
                        </a:rPr>
                        <a:t>1​</a:t>
                      </a:r>
                      <a:endParaRPr lang="en-AU" sz="1800" b="0" i="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33 ( 55.9)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7 ( 41.2)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dirty="0">
                          <a:solidFill>
                            <a:srgbClr val="000000"/>
                          </a:solidFill>
                          <a:effectLst/>
                          <a:latin typeface="Calibri" panose="020F0502020204030204" pitchFamily="34" charset="0"/>
                        </a:rPr>
                        <a:t>    38 ( 44.2) </a:t>
                      </a:r>
                      <a:r>
                        <a:rPr lang="en-AU" sz="1600" b="0" i="0" dirty="0">
                          <a:solidFill>
                            <a:srgbClr val="000000"/>
                          </a:solidFill>
                          <a:effectLst/>
                          <a:latin typeface="Calibri" panose="020F0502020204030204" pitchFamily="34" charset="0"/>
                        </a:rPr>
                        <a:t>​</a:t>
                      </a:r>
                      <a:endParaRPr lang="en-AU" sz="1800" b="0"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0 (  0.0)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vMerge="1">
                  <a:txBody>
                    <a:bodyPr/>
                    <a:lstStyle/>
                    <a:p>
                      <a:pPr algn="ctr" fontAlgn="auto"/>
                      <a:endParaRPr lang="en-AU" sz="900" b="0" i="0" dirty="0">
                        <a:solidFill>
                          <a:srgbClr val="000000"/>
                        </a:solidFill>
                        <a:effectLst/>
                        <a:latin typeface="Calibri" panose="020F0502020204030204" pitchFamily="34" charset="0"/>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extLst>
                  <a:ext uri="{0D108BD9-81ED-4DB2-BD59-A6C34878D82A}">
                    <a16:rowId xmlns:a16="http://schemas.microsoft.com/office/drawing/2014/main" val="10007"/>
                  </a:ext>
                </a:extLst>
              </a:tr>
              <a:tr h="321265">
                <a:tc vMerge="1">
                  <a:txBody>
                    <a:bodyPr/>
                    <a:lstStyle/>
                    <a:p>
                      <a:endParaRPr lang="en-AU"/>
                    </a:p>
                  </a:txBody>
                  <a:tcPr/>
                </a:tc>
                <a:tc>
                  <a:txBody>
                    <a:bodyPr/>
                    <a:lstStyle/>
                    <a:p>
                      <a:pPr algn="l" fontAlgn="base"/>
                      <a:r>
                        <a:rPr lang="en-AU" sz="1800" b="0" i="0">
                          <a:solidFill>
                            <a:srgbClr val="000000"/>
                          </a:solidFill>
                          <a:effectLst/>
                          <a:latin typeface="Calibri" panose="020F0502020204030204" pitchFamily="34" charset="0"/>
                        </a:rPr>
                        <a:t>2​</a:t>
                      </a:r>
                      <a:endParaRPr lang="en-AU" sz="1800" b="0" i="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     5 (  8.5)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     4 ( 23.5)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dirty="0">
                          <a:solidFill>
                            <a:srgbClr val="000000"/>
                          </a:solidFill>
                          <a:effectLst/>
                          <a:latin typeface="Calibri" panose="020F0502020204030204" pitchFamily="34" charset="0"/>
                        </a:rPr>
                        <a:t>    23 ( 26.7) </a:t>
                      </a:r>
                      <a:r>
                        <a:rPr lang="en-AU" sz="1600" b="0" i="0" dirty="0">
                          <a:solidFill>
                            <a:srgbClr val="000000"/>
                          </a:solidFill>
                          <a:effectLst/>
                          <a:latin typeface="Calibri" panose="020F0502020204030204" pitchFamily="34" charset="0"/>
                        </a:rPr>
                        <a:t>​</a:t>
                      </a:r>
                      <a:endParaRPr lang="en-AU" sz="1800" b="0"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dirty="0">
                          <a:solidFill>
                            <a:srgbClr val="000000"/>
                          </a:solidFill>
                          <a:effectLst/>
                          <a:latin typeface="Calibri" panose="020F0502020204030204" pitchFamily="34" charset="0"/>
                        </a:rPr>
                        <a:t>     2 ( 50.0) </a:t>
                      </a:r>
                      <a:r>
                        <a:rPr lang="en-AU" sz="1600" b="0" i="0" dirty="0">
                          <a:solidFill>
                            <a:srgbClr val="000000"/>
                          </a:solidFill>
                          <a:effectLst/>
                          <a:latin typeface="Calibri" panose="020F0502020204030204" pitchFamily="34" charset="0"/>
                        </a:rPr>
                        <a:t>​</a:t>
                      </a:r>
                      <a:endParaRPr lang="en-AU" sz="1800" b="0"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vMerge="1">
                  <a:txBody>
                    <a:bodyPr/>
                    <a:lstStyle/>
                    <a:p>
                      <a:pPr algn="ctr" fontAlgn="auto"/>
                      <a:endParaRPr lang="en-AU" sz="900" b="0" i="0" dirty="0">
                        <a:solidFill>
                          <a:srgbClr val="000000"/>
                        </a:solidFill>
                        <a:effectLst/>
                        <a:latin typeface="Calibri" panose="020F0502020204030204" pitchFamily="34" charset="0"/>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extLst>
                  <a:ext uri="{0D108BD9-81ED-4DB2-BD59-A6C34878D82A}">
                    <a16:rowId xmlns:a16="http://schemas.microsoft.com/office/drawing/2014/main" val="10008"/>
                  </a:ext>
                </a:extLst>
              </a:tr>
              <a:tr h="405235">
                <a:tc vMerge="1">
                  <a:txBody>
                    <a:bodyPr/>
                    <a:lstStyle/>
                    <a:p>
                      <a:endParaRPr lang="en-AU"/>
                    </a:p>
                  </a:txBody>
                  <a:tcPr/>
                </a:tc>
                <a:tc>
                  <a:txBody>
                    <a:bodyPr/>
                    <a:lstStyle/>
                    <a:p>
                      <a:pPr algn="l" fontAlgn="base"/>
                      <a:r>
                        <a:rPr lang="en-AU" sz="1800" b="0" i="0">
                          <a:solidFill>
                            <a:srgbClr val="000000"/>
                          </a:solidFill>
                          <a:effectLst/>
                          <a:latin typeface="Calibri" panose="020F0502020204030204" pitchFamily="34" charset="0"/>
                        </a:rPr>
                        <a:t>3​</a:t>
                      </a:r>
                      <a:endParaRPr lang="en-AU" sz="1800" b="0" i="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7 ( 11.9)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4 ( 23.5)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11 ( 12.8) </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dirty="0">
                          <a:solidFill>
                            <a:srgbClr val="000000"/>
                          </a:solidFill>
                          <a:effectLst/>
                          <a:latin typeface="Calibri" panose="020F0502020204030204" pitchFamily="34" charset="0"/>
                        </a:rPr>
                        <a:t>     0 (  0.0) </a:t>
                      </a:r>
                      <a:r>
                        <a:rPr lang="en-AU" sz="1600" b="0" i="0" dirty="0">
                          <a:solidFill>
                            <a:srgbClr val="000000"/>
                          </a:solidFill>
                          <a:effectLst/>
                          <a:latin typeface="Calibri" panose="020F0502020204030204" pitchFamily="34" charset="0"/>
                        </a:rPr>
                        <a:t>​</a:t>
                      </a:r>
                      <a:endParaRPr lang="en-AU" sz="1800" b="0"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vMerge="1">
                  <a:txBody>
                    <a:bodyPr/>
                    <a:lstStyle/>
                    <a:p>
                      <a:pPr algn="ctr" fontAlgn="auto"/>
                      <a:endParaRPr lang="en-AU" sz="900" b="0" i="0" dirty="0">
                        <a:solidFill>
                          <a:srgbClr val="000000"/>
                        </a:solidFill>
                        <a:effectLst/>
                        <a:latin typeface="Calibri" panose="020F0502020204030204" pitchFamily="34" charset="0"/>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extLst>
                  <a:ext uri="{0D108BD9-81ED-4DB2-BD59-A6C34878D82A}">
                    <a16:rowId xmlns:a16="http://schemas.microsoft.com/office/drawing/2014/main" val="10009"/>
                  </a:ext>
                </a:extLst>
              </a:tr>
              <a:tr h="409547">
                <a:tc gridSpan="2">
                  <a:txBody>
                    <a:bodyPr/>
                    <a:lstStyle/>
                    <a:p>
                      <a:pPr algn="l" fontAlgn="base"/>
                      <a:r>
                        <a:rPr lang="en-AU" sz="1800" b="0" i="0">
                          <a:solidFill>
                            <a:srgbClr val="000000"/>
                          </a:solidFill>
                          <a:effectLst/>
                          <a:latin typeface="Calibri" panose="020F0502020204030204" pitchFamily="34" charset="0"/>
                        </a:rPr>
                        <a:t>Creatinine </a:t>
                      </a:r>
                      <a:r>
                        <a:rPr lang="en-AU" sz="1600" b="0" i="0">
                          <a:solidFill>
                            <a:srgbClr val="000000"/>
                          </a:solidFill>
                          <a:effectLst/>
                          <a:latin typeface="Calibri" panose="020F0502020204030204" pitchFamily="34" charset="0"/>
                        </a:rPr>
                        <a:t>(median [IQR])​</a:t>
                      </a:r>
                      <a:endParaRPr lang="en-AU" sz="1800" b="0" i="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hMerge="1">
                  <a:txBody>
                    <a:bodyPr/>
                    <a:lstStyle/>
                    <a:p>
                      <a:endParaRPr lang="en-AU"/>
                    </a:p>
                  </a:txBody>
                  <a:tcPr/>
                </a:tc>
                <a:tc>
                  <a:txBody>
                    <a:bodyPr/>
                    <a:lstStyle/>
                    <a:p>
                      <a:pPr algn="ctr" fontAlgn="base"/>
                      <a:r>
                        <a:rPr lang="en-AU" sz="1600" b="0" i="0" u="none" strike="noStrike">
                          <a:solidFill>
                            <a:srgbClr val="000000"/>
                          </a:solidFill>
                          <a:effectLst/>
                          <a:latin typeface="Calibri" panose="020F0502020204030204" pitchFamily="34" charset="0"/>
                        </a:rPr>
                        <a:t> 94.00 [75.50, 139.50]</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142.00 [85.00, 227.00]</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105.50 [84.75, 170.50]</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dirty="0">
                          <a:solidFill>
                            <a:srgbClr val="000000"/>
                          </a:solidFill>
                          <a:effectLst/>
                          <a:latin typeface="Calibri" panose="020F0502020204030204" pitchFamily="34" charset="0"/>
                        </a:rPr>
                        <a:t>136.00 [111.00, 142.75]</a:t>
                      </a:r>
                      <a:r>
                        <a:rPr lang="en-AU" sz="1600" b="0" i="0" dirty="0">
                          <a:solidFill>
                            <a:srgbClr val="000000"/>
                          </a:solidFill>
                          <a:effectLst/>
                          <a:latin typeface="Calibri" panose="020F0502020204030204" pitchFamily="34" charset="0"/>
                        </a:rPr>
                        <a:t>​</a:t>
                      </a:r>
                      <a:endParaRPr lang="en-AU" sz="1800" b="0"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1" i="0" u="none" strike="noStrike">
                          <a:solidFill>
                            <a:srgbClr val="000000"/>
                          </a:solidFill>
                          <a:effectLst/>
                          <a:latin typeface="Calibri" panose="020F0502020204030204" pitchFamily="34" charset="0"/>
                        </a:rPr>
                        <a:t>0.156</a:t>
                      </a:r>
                      <a:r>
                        <a:rPr lang="en-AU" sz="1600" b="1" i="0">
                          <a:solidFill>
                            <a:srgbClr val="000000"/>
                          </a:solidFill>
                          <a:effectLst/>
                          <a:latin typeface="Calibri" panose="020F0502020204030204" pitchFamily="34" charset="0"/>
                        </a:rPr>
                        <a:t>​</a:t>
                      </a:r>
                      <a:endParaRPr lang="en-AU" sz="1800" b="1"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extLst>
                  <a:ext uri="{0D108BD9-81ED-4DB2-BD59-A6C34878D82A}">
                    <a16:rowId xmlns:a16="http://schemas.microsoft.com/office/drawing/2014/main" val="10010"/>
                  </a:ext>
                </a:extLst>
              </a:tr>
              <a:tr h="427601">
                <a:tc gridSpan="2">
                  <a:txBody>
                    <a:bodyPr/>
                    <a:lstStyle/>
                    <a:p>
                      <a:pPr algn="l" fontAlgn="base"/>
                      <a:r>
                        <a:rPr lang="en-AU" sz="1800" b="0" i="0">
                          <a:solidFill>
                            <a:srgbClr val="000000"/>
                          </a:solidFill>
                          <a:effectLst/>
                          <a:latin typeface="Calibri" panose="020F0502020204030204" pitchFamily="34" charset="0"/>
                        </a:rPr>
                        <a:t>Lactate </a:t>
                      </a:r>
                      <a:r>
                        <a:rPr lang="en-AU" sz="1600" b="0" i="0">
                          <a:solidFill>
                            <a:srgbClr val="000000"/>
                          </a:solidFill>
                          <a:effectLst/>
                          <a:latin typeface="Calibri" panose="020F0502020204030204" pitchFamily="34" charset="0"/>
                        </a:rPr>
                        <a:t>(median [IQR])​</a:t>
                      </a:r>
                      <a:endParaRPr lang="en-AU" sz="1800" b="0" i="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hMerge="1">
                  <a:txBody>
                    <a:bodyPr/>
                    <a:lstStyle/>
                    <a:p>
                      <a:endParaRPr lang="en-AU"/>
                    </a:p>
                  </a:txBody>
                  <a:tcPr/>
                </a:tc>
                <a:tc>
                  <a:txBody>
                    <a:bodyPr/>
                    <a:lstStyle/>
                    <a:p>
                      <a:pPr algn="ctr" fontAlgn="base"/>
                      <a:r>
                        <a:rPr lang="en-AU" sz="1600" b="0" i="0" u="none" strike="noStrike">
                          <a:solidFill>
                            <a:srgbClr val="000000"/>
                          </a:solidFill>
                          <a:effectLst/>
                          <a:latin typeface="Calibri" panose="020F0502020204030204" pitchFamily="34" charset="0"/>
                        </a:rPr>
                        <a:t>  1.96 [1.40, 3.25]</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2.25 [1.37, 5.70]</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a:solidFill>
                            <a:srgbClr val="000000"/>
                          </a:solidFill>
                          <a:effectLst/>
                          <a:latin typeface="Calibri" panose="020F0502020204030204" pitchFamily="34" charset="0"/>
                        </a:rPr>
                        <a:t>  2.00 [1.20, 3.20]</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0" i="0" u="none" strike="noStrike" dirty="0">
                          <a:solidFill>
                            <a:srgbClr val="000000"/>
                          </a:solidFill>
                          <a:effectLst/>
                          <a:latin typeface="Calibri" panose="020F0502020204030204" pitchFamily="34" charset="0"/>
                        </a:rPr>
                        <a:t>  3.51 [2.09, 4.75]</a:t>
                      </a:r>
                      <a:r>
                        <a:rPr lang="en-AU" sz="1600" b="0" i="0" dirty="0">
                          <a:solidFill>
                            <a:srgbClr val="000000"/>
                          </a:solidFill>
                          <a:effectLst/>
                          <a:latin typeface="Calibri" panose="020F0502020204030204" pitchFamily="34" charset="0"/>
                        </a:rPr>
                        <a:t>​</a:t>
                      </a:r>
                      <a:endParaRPr lang="en-AU" sz="1800" b="0"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tc>
                  <a:txBody>
                    <a:bodyPr/>
                    <a:lstStyle/>
                    <a:p>
                      <a:pPr algn="ctr" fontAlgn="base"/>
                      <a:r>
                        <a:rPr lang="en-AU" sz="1600" b="1" i="0" u="none" strike="noStrike" dirty="0">
                          <a:solidFill>
                            <a:srgbClr val="000000"/>
                          </a:solidFill>
                          <a:effectLst/>
                          <a:latin typeface="Calibri" panose="020F0502020204030204" pitchFamily="34" charset="0"/>
                        </a:rPr>
                        <a:t>0.441</a:t>
                      </a:r>
                      <a:r>
                        <a:rPr lang="en-AU" sz="1600" b="1" i="0" dirty="0">
                          <a:solidFill>
                            <a:srgbClr val="000000"/>
                          </a:solidFill>
                          <a:effectLst/>
                          <a:latin typeface="Calibri" panose="020F0502020204030204" pitchFamily="34" charset="0"/>
                        </a:rPr>
                        <a:t>​</a:t>
                      </a:r>
                      <a:endParaRPr lang="en-AU" sz="1800" b="1"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5D9CC"/>
                    </a:solidFill>
                  </a:tcPr>
                </a:tc>
                <a:extLst>
                  <a:ext uri="{0D108BD9-81ED-4DB2-BD59-A6C34878D82A}">
                    <a16:rowId xmlns:a16="http://schemas.microsoft.com/office/drawing/2014/main" val="10011"/>
                  </a:ext>
                </a:extLst>
              </a:tr>
              <a:tr h="427601">
                <a:tc gridSpan="2">
                  <a:txBody>
                    <a:bodyPr/>
                    <a:lstStyle/>
                    <a:p>
                      <a:pPr algn="l" fontAlgn="base"/>
                      <a:r>
                        <a:rPr lang="en-AU" sz="1800" b="0" i="0" dirty="0">
                          <a:solidFill>
                            <a:srgbClr val="000000"/>
                          </a:solidFill>
                          <a:effectLst/>
                          <a:latin typeface="Calibri" panose="020F0502020204030204" pitchFamily="34" charset="0"/>
                        </a:rPr>
                        <a:t>Systolic BP </a:t>
                      </a:r>
                      <a:r>
                        <a:rPr lang="en-AU" sz="1600" b="0" i="0" dirty="0">
                          <a:solidFill>
                            <a:srgbClr val="000000"/>
                          </a:solidFill>
                          <a:effectLst/>
                          <a:latin typeface="Calibri" panose="020F0502020204030204" pitchFamily="34" charset="0"/>
                        </a:rPr>
                        <a:t>(mean (SD))​</a:t>
                      </a:r>
                      <a:endParaRPr lang="en-AU" sz="1800" b="0" i="0" dirty="0">
                        <a:solidFill>
                          <a:srgbClr val="000000"/>
                        </a:solidFill>
                        <a:effectLst/>
                      </a:endParaRPr>
                    </a:p>
                  </a:txBody>
                  <a:tcPr marL="52699" marR="52699" marT="26350" marB="26350">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hMerge="1">
                  <a:txBody>
                    <a:bodyPr/>
                    <a:lstStyle/>
                    <a:p>
                      <a:endParaRPr lang="en-AU"/>
                    </a:p>
                  </a:txBody>
                  <a:tcPr/>
                </a:tc>
                <a:tc>
                  <a:txBody>
                    <a:bodyPr/>
                    <a:lstStyle/>
                    <a:p>
                      <a:pPr algn="ctr" fontAlgn="base"/>
                      <a:r>
                        <a:rPr lang="en-AU" sz="1600" b="0" i="0" u="none" strike="noStrike">
                          <a:solidFill>
                            <a:srgbClr val="000000"/>
                          </a:solidFill>
                          <a:effectLst/>
                          <a:latin typeface="Calibri" panose="020F0502020204030204" pitchFamily="34" charset="0"/>
                        </a:rPr>
                        <a:t>113.59 (29.40)</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104.35 (23.87)</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106.31 (27.85)</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0" i="0" u="none" strike="noStrike">
                          <a:solidFill>
                            <a:srgbClr val="000000"/>
                          </a:solidFill>
                          <a:effectLst/>
                          <a:latin typeface="Calibri" panose="020F0502020204030204" pitchFamily="34" charset="0"/>
                        </a:rPr>
                        <a:t>107.75 (27.96)</a:t>
                      </a:r>
                      <a:r>
                        <a:rPr lang="en-AU" sz="1600" b="0" i="0">
                          <a:solidFill>
                            <a:srgbClr val="000000"/>
                          </a:solidFill>
                          <a:effectLst/>
                          <a:latin typeface="Calibri" panose="020F0502020204030204" pitchFamily="34" charset="0"/>
                        </a:rPr>
                        <a:t>​</a:t>
                      </a:r>
                      <a:endParaRPr lang="en-AU" sz="1800" b="0" i="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tc>
                  <a:txBody>
                    <a:bodyPr/>
                    <a:lstStyle/>
                    <a:p>
                      <a:pPr algn="ctr" fontAlgn="base"/>
                      <a:r>
                        <a:rPr lang="en-AU" sz="1600" b="1" i="0" u="none" strike="noStrike" dirty="0">
                          <a:solidFill>
                            <a:srgbClr val="000000"/>
                          </a:solidFill>
                          <a:effectLst/>
                          <a:latin typeface="Calibri" panose="020F0502020204030204" pitchFamily="34" charset="0"/>
                        </a:rPr>
                        <a:t>0.421</a:t>
                      </a:r>
                      <a:r>
                        <a:rPr lang="en-AU" sz="1600" b="1" i="0" dirty="0">
                          <a:solidFill>
                            <a:srgbClr val="000000"/>
                          </a:solidFill>
                          <a:effectLst/>
                          <a:latin typeface="Calibri" panose="020F0502020204030204" pitchFamily="34" charset="0"/>
                        </a:rPr>
                        <a:t>​</a:t>
                      </a:r>
                      <a:endParaRPr lang="en-AU" sz="1800" b="1" i="0" dirty="0">
                        <a:solidFill>
                          <a:srgbClr val="000000"/>
                        </a:solidFill>
                        <a:effectLst/>
                      </a:endParaRPr>
                    </a:p>
                  </a:txBody>
                  <a:tcPr marL="52699" marR="52699" marT="26350" marB="26350" anchor="ctr">
                    <a:lnL w="10262" cap="flat" cmpd="sng" algn="ctr">
                      <a:solidFill>
                        <a:srgbClr val="FFFFFF"/>
                      </a:solidFill>
                      <a:prstDash val="solid"/>
                      <a:round/>
                      <a:headEnd type="none" w="med" len="med"/>
                      <a:tailEnd type="none" w="med" len="med"/>
                    </a:lnL>
                    <a:lnR w="10262" cap="flat" cmpd="sng" algn="ctr">
                      <a:solidFill>
                        <a:srgbClr val="FFFFFF"/>
                      </a:solidFill>
                      <a:prstDash val="solid"/>
                      <a:round/>
                      <a:headEnd type="none" w="med" len="med"/>
                      <a:tailEnd type="none" w="med" len="med"/>
                    </a:lnR>
                    <a:lnT w="10262" cap="flat" cmpd="sng" algn="ctr">
                      <a:solidFill>
                        <a:srgbClr val="FFFFFF"/>
                      </a:solidFill>
                      <a:prstDash val="solid"/>
                      <a:round/>
                      <a:headEnd type="none" w="med" len="med"/>
                      <a:tailEnd type="none" w="med" len="med"/>
                    </a:lnT>
                    <a:lnB w="10262" cap="flat" cmpd="sng" algn="ctr">
                      <a:solidFill>
                        <a:srgbClr val="FFFFFF"/>
                      </a:solidFill>
                      <a:prstDash val="solid"/>
                      <a:round/>
                      <a:headEnd type="none" w="med" len="med"/>
                      <a:tailEnd type="none" w="med" len="med"/>
                    </a:lnB>
                    <a:solidFill>
                      <a:srgbClr val="FAEDE7"/>
                    </a:solidFill>
                  </a:tcPr>
                </a:tc>
                <a:extLst>
                  <a:ext uri="{0D108BD9-81ED-4DB2-BD59-A6C34878D82A}">
                    <a16:rowId xmlns:a16="http://schemas.microsoft.com/office/drawing/2014/main" val="10012"/>
                  </a:ext>
                </a:extLst>
              </a:tr>
            </a:tbl>
          </a:graphicData>
        </a:graphic>
      </p:graphicFrame>
      <p:sp>
        <p:nvSpPr>
          <p:cNvPr id="6" name="Rectangle 1"/>
          <p:cNvSpPr>
            <a:spLocks noChangeArrowheads="1"/>
          </p:cNvSpPr>
          <p:nvPr/>
        </p:nvSpPr>
        <p:spPr bwMode="auto">
          <a:xfrm flipV="1">
            <a:off x="-4594387" y="1561583"/>
            <a:ext cx="291421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591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CCA0B0-47F4-4958-95E3-CBB6622E9EA1}"/>
              </a:ext>
            </a:extLst>
          </p:cNvPr>
          <p:cNvSpPr>
            <a:spLocks noGrp="1"/>
          </p:cNvSpPr>
          <p:nvPr>
            <p:ph type="title"/>
          </p:nvPr>
        </p:nvSpPr>
        <p:spPr>
          <a:xfrm>
            <a:off x="351437" y="511425"/>
            <a:ext cx="3084844" cy="2103875"/>
          </a:xfrm>
        </p:spPr>
        <p:txBody>
          <a:bodyPr>
            <a:normAutofit/>
          </a:bodyPr>
          <a:lstStyle/>
          <a:p>
            <a:r>
              <a:rPr lang="en-AU" sz="5400" dirty="0">
                <a:solidFill>
                  <a:srgbClr val="FFFFFF"/>
                </a:solidFill>
              </a:rPr>
              <a:t>Dosing</a:t>
            </a:r>
            <a:endParaRPr lang="en-GB" sz="5400" dirty="0">
              <a:solidFill>
                <a:srgbClr val="FFFFFF"/>
              </a:solidFill>
            </a:endParaRPr>
          </a:p>
        </p:txBody>
      </p:sp>
      <p:sp>
        <p:nvSpPr>
          <p:cNvPr id="3" name="Content Placeholder 2">
            <a:extLst>
              <a:ext uri="{FF2B5EF4-FFF2-40B4-BE49-F238E27FC236}">
                <a16:creationId xmlns:a16="http://schemas.microsoft.com/office/drawing/2014/main" id="{29F99ACD-D7EE-4760-9C35-AE15426E42B7}"/>
              </a:ext>
            </a:extLst>
          </p:cNvPr>
          <p:cNvSpPr>
            <a:spLocks noGrp="1"/>
          </p:cNvSpPr>
          <p:nvPr>
            <p:ph idx="1"/>
          </p:nvPr>
        </p:nvSpPr>
        <p:spPr>
          <a:xfrm>
            <a:off x="362259" y="2729549"/>
            <a:ext cx="3485834" cy="3335519"/>
          </a:xfrm>
        </p:spPr>
        <p:txBody>
          <a:bodyPr>
            <a:normAutofit/>
          </a:bodyPr>
          <a:lstStyle/>
          <a:p>
            <a:r>
              <a:rPr lang="en-AU" sz="1800" dirty="0">
                <a:solidFill>
                  <a:srgbClr val="FFFFFF"/>
                </a:solidFill>
              </a:rPr>
              <a:t>314 antibiotic prescriptions </a:t>
            </a:r>
          </a:p>
          <a:p>
            <a:r>
              <a:rPr lang="en-AU" sz="1800" dirty="0">
                <a:solidFill>
                  <a:srgbClr val="FFFFFF"/>
                </a:solidFill>
              </a:rPr>
              <a:t>63.4% appropriately dosed</a:t>
            </a:r>
          </a:p>
          <a:p>
            <a:r>
              <a:rPr lang="en-AU" sz="1800" dirty="0">
                <a:solidFill>
                  <a:srgbClr val="FFFFFF"/>
                </a:solidFill>
              </a:rPr>
              <a:t>Ceftriaxone: 1g given not 2g</a:t>
            </a:r>
          </a:p>
          <a:p>
            <a:r>
              <a:rPr lang="en-AU" sz="1800" dirty="0">
                <a:solidFill>
                  <a:srgbClr val="FFFFFF"/>
                </a:solidFill>
              </a:rPr>
              <a:t>Gentamicin: underdosed for weight</a:t>
            </a:r>
            <a:endParaRPr lang="en-GB" sz="1800" dirty="0">
              <a:solidFill>
                <a:srgbClr val="FFFFFF"/>
              </a:solidFill>
            </a:endParaRPr>
          </a:p>
        </p:txBody>
      </p:sp>
      <p:sp>
        <p:nvSpPr>
          <p:cNvPr id="18" name="Rectangle 17">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9" name="Chart 8">
            <a:extLst>
              <a:ext uri="{FF2B5EF4-FFF2-40B4-BE49-F238E27FC236}">
                <a16:creationId xmlns:a16="http://schemas.microsoft.com/office/drawing/2014/main" id="{60E0BAC1-9C54-4210-AFD4-94EC9550FAB7}"/>
              </a:ext>
            </a:extLst>
          </p:cNvPr>
          <p:cNvGraphicFramePr>
            <a:graphicFrameLocks/>
          </p:cNvGraphicFramePr>
          <p:nvPr>
            <p:extLst>
              <p:ext uri="{D42A27DB-BD31-4B8C-83A1-F6EECF244321}">
                <p14:modId xmlns:p14="http://schemas.microsoft.com/office/powerpoint/2010/main" val="451691506"/>
              </p:ext>
            </p:extLst>
          </p:nvPr>
        </p:nvGraphicFramePr>
        <p:xfrm>
          <a:off x="4296057" y="472350"/>
          <a:ext cx="7828392" cy="61556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237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7C20-2070-4B1A-BB80-889F675DDA5E}"/>
              </a:ext>
            </a:extLst>
          </p:cNvPr>
          <p:cNvSpPr>
            <a:spLocks noGrp="1"/>
          </p:cNvSpPr>
          <p:nvPr>
            <p:ph type="title"/>
          </p:nvPr>
        </p:nvSpPr>
        <p:spPr/>
        <p:txBody>
          <a:bodyPr/>
          <a:lstStyle/>
          <a:p>
            <a:r>
              <a:rPr lang="en-AU" dirty="0">
                <a:solidFill>
                  <a:schemeClr val="tx1"/>
                </a:solidFill>
              </a:rPr>
              <a:t>Some observations so far…</a:t>
            </a:r>
            <a:endParaRPr lang="en-GB" dirty="0">
              <a:solidFill>
                <a:schemeClr val="tx1"/>
              </a:solidFill>
            </a:endParaRPr>
          </a:p>
        </p:txBody>
      </p:sp>
      <p:sp>
        <p:nvSpPr>
          <p:cNvPr id="3" name="Content Placeholder 2">
            <a:extLst>
              <a:ext uri="{FF2B5EF4-FFF2-40B4-BE49-F238E27FC236}">
                <a16:creationId xmlns:a16="http://schemas.microsoft.com/office/drawing/2014/main" id="{C81F8E18-1653-4735-8523-28C62F283B81}"/>
              </a:ext>
            </a:extLst>
          </p:cNvPr>
          <p:cNvSpPr>
            <a:spLocks noGrp="1"/>
          </p:cNvSpPr>
          <p:nvPr>
            <p:ph idx="1"/>
          </p:nvPr>
        </p:nvSpPr>
        <p:spPr>
          <a:xfrm>
            <a:off x="565750" y="2332534"/>
            <a:ext cx="10478103" cy="4023360"/>
          </a:xfrm>
        </p:spPr>
        <p:txBody>
          <a:bodyPr>
            <a:normAutofit/>
          </a:bodyPr>
          <a:lstStyle/>
          <a:p>
            <a:pPr lvl="0">
              <a:lnSpc>
                <a:spcPct val="107000"/>
              </a:lnSpc>
              <a:buFont typeface="Courier New" panose="02070309020205020404" pitchFamily="49" charset="0"/>
              <a:buChar char="o"/>
            </a:pPr>
            <a:r>
              <a:rPr lang="en-AU" sz="1800" dirty="0">
                <a:effectLst/>
                <a:latin typeface="Calibri" panose="020F0502020204030204" pitchFamily="34" charset="0"/>
                <a:ea typeface="Calibri" panose="020F0502020204030204" pitchFamily="34" charset="0"/>
                <a:cs typeface="Times New Roman" panose="02020603050405020304" pitchFamily="18" charset="0"/>
              </a:rPr>
              <a:t>  24 patients received ceftriaxone and gentamicin for genitourinary infections </a:t>
            </a:r>
            <a:r>
              <a:rPr lang="en-AU" sz="1800" dirty="0">
                <a:latin typeface="Calibri" panose="020F0502020204030204" pitchFamily="34" charset="0"/>
                <a:ea typeface="Calibri" panose="020F0502020204030204" pitchFamily="34" charset="0"/>
                <a:cs typeface="Times New Roman" panose="02020603050405020304" pitchFamily="18" charset="0"/>
              </a:rPr>
              <a:t>- </a:t>
            </a:r>
            <a:r>
              <a:rPr lang="en-AU" sz="1800" dirty="0">
                <a:effectLst/>
                <a:latin typeface="Calibri" panose="020F0502020204030204" pitchFamily="34" charset="0"/>
                <a:ea typeface="Calibri" panose="020F0502020204030204" pitchFamily="34" charset="0"/>
                <a:cs typeface="Times New Roman" panose="02020603050405020304" pitchFamily="18" charset="0"/>
              </a:rPr>
              <a:t>unnecessary double coverage of gram-negative bacteria </a:t>
            </a:r>
          </a:p>
          <a:p>
            <a:pPr>
              <a:lnSpc>
                <a:spcPct val="107000"/>
              </a:lnSpc>
              <a:buFont typeface="Courier New" panose="02070309020205020404" pitchFamily="49" charset="0"/>
              <a:buChar char="o"/>
            </a:pPr>
            <a:r>
              <a:rPr lang="en-AU" sz="1800" dirty="0"/>
              <a:t>  Piperacillin/</a:t>
            </a:r>
            <a:r>
              <a:rPr lang="en-AU" sz="1800" dirty="0" err="1"/>
              <a:t>tazobactam</a:t>
            </a:r>
            <a:r>
              <a:rPr lang="en-AU" sz="1800" dirty="0"/>
              <a:t> prescribed inappropriately</a:t>
            </a:r>
          </a:p>
          <a:p>
            <a:pPr marL="635508" lvl="1" indent="-342900">
              <a:lnSpc>
                <a:spcPct val="150000"/>
              </a:lnSpc>
              <a:buFont typeface="Courier New" panose="02070309020205020404" pitchFamily="49" charset="0"/>
              <a:buChar char="o"/>
            </a:pPr>
            <a:r>
              <a:rPr lang="en-AU" dirty="0"/>
              <a:t>Used for respiratory sources which is considered excessive </a:t>
            </a:r>
          </a:p>
          <a:p>
            <a:pPr marL="635508" lvl="1" indent="-342900">
              <a:lnSpc>
                <a:spcPct val="150000"/>
              </a:lnSpc>
              <a:buFont typeface="Courier New" panose="02070309020205020404" pitchFamily="49" charset="0"/>
              <a:buChar char="o"/>
            </a:pPr>
            <a:r>
              <a:rPr lang="en-AU" dirty="0"/>
              <a:t>Used for unknown source or skin/soft tissue infections, with no reliable </a:t>
            </a:r>
            <a:r>
              <a:rPr lang="en-AU" i="1" dirty="0"/>
              <a:t>S. aureus </a:t>
            </a:r>
            <a:r>
              <a:rPr lang="en-AU" dirty="0"/>
              <a:t>coverage</a:t>
            </a:r>
          </a:p>
        </p:txBody>
      </p:sp>
      <p:pic>
        <p:nvPicPr>
          <p:cNvPr id="3076" name="Picture 4" descr="June 2018 - IV Fluid Selection - Part 1 (Resuscitative IV Fluids) - A  Hyperthyroid Fetus | Primary Care RAP"/>
          <p:cNvPicPr>
            <a:picLocks noChangeAspect="1" noChangeArrowheads="1"/>
          </p:cNvPicPr>
          <p:nvPr/>
        </p:nvPicPr>
        <p:blipFill rotWithShape="1">
          <a:blip r:embed="rId3">
            <a:extLst>
              <a:ext uri="{28A0092B-C50C-407E-A947-70E740481C1C}">
                <a14:useLocalDpi xmlns:a14="http://schemas.microsoft.com/office/drawing/2010/main" val="0"/>
              </a:ext>
            </a:extLst>
          </a:blip>
          <a:srcRect l="10867"/>
          <a:stretch/>
        </p:blipFill>
        <p:spPr bwMode="auto">
          <a:xfrm>
            <a:off x="9750721" y="3381306"/>
            <a:ext cx="2627884" cy="29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01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p:cNvSpPr txBox="1">
            <a:spLocks/>
          </p:cNvSpPr>
          <p:nvPr/>
        </p:nvSpPr>
        <p:spPr>
          <a:xfrm>
            <a:off x="262491" y="1934055"/>
            <a:ext cx="3453669" cy="1450757"/>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AU" sz="4400" dirty="0">
                <a:solidFill>
                  <a:schemeClr val="bg1"/>
                </a:solidFill>
              </a:rPr>
              <a:t>Risk factors for inappropriate antibiotics?</a:t>
            </a:r>
          </a:p>
        </p:txBody>
      </p:sp>
      <p:pic>
        <p:nvPicPr>
          <p:cNvPr id="11" name="Picture 2" descr="Wavell Medical Centre now offering Iron Transfusions — Wavell Medical Cen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841" y="2881347"/>
            <a:ext cx="2483224" cy="346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04079" y="947292"/>
            <a:ext cx="7888376" cy="986763"/>
          </a:xfrm>
          <a:prstGeom prst="rect">
            <a:avLst/>
          </a:prstGeom>
          <a:solidFill>
            <a:schemeClr val="bg1"/>
          </a:solidFill>
        </p:spPr>
        <p:txBody>
          <a:bodyPr wrap="square" rtlCol="0">
            <a:spAutoFit/>
          </a:bodyPr>
          <a:lstStyle/>
          <a:p>
            <a:endParaRPr lang="en-AU" dirty="0"/>
          </a:p>
        </p:txBody>
      </p:sp>
      <p:sp>
        <p:nvSpPr>
          <p:cNvPr id="12" name="Content Placeholder 2"/>
          <p:cNvSpPr>
            <a:spLocks noGrp="1"/>
          </p:cNvSpPr>
          <p:nvPr>
            <p:ph idx="1"/>
          </p:nvPr>
        </p:nvSpPr>
        <p:spPr>
          <a:xfrm>
            <a:off x="4578164" y="2411431"/>
            <a:ext cx="8505892" cy="4594912"/>
          </a:xfrm>
          <a:noFill/>
        </p:spPr>
        <p:txBody>
          <a:bodyPr/>
          <a:lstStyle/>
          <a:p>
            <a:pPr>
              <a:buFont typeface="Courier New" panose="02070309020205020404" pitchFamily="49" charset="0"/>
              <a:buChar char="o"/>
            </a:pPr>
            <a:r>
              <a:rPr lang="en-AU" sz="2400" dirty="0"/>
              <a:t>  No statistically significant association with any variable</a:t>
            </a:r>
          </a:p>
          <a:p>
            <a:pPr marL="0" indent="0">
              <a:buNone/>
            </a:pPr>
            <a:r>
              <a:rPr lang="en-AU" sz="2400" dirty="0">
                <a:sym typeface="Wingdings" panose="05000000000000000000" pitchFamily="2" charset="2"/>
              </a:rPr>
              <a:t>	 </a:t>
            </a:r>
            <a:r>
              <a:rPr lang="en-AU" sz="2400" dirty="0"/>
              <a:t>No identified risk factors</a:t>
            </a:r>
          </a:p>
          <a:p>
            <a:pPr marL="0" indent="0">
              <a:buNone/>
            </a:pPr>
            <a:endParaRPr lang="en-AU" dirty="0"/>
          </a:p>
        </p:txBody>
      </p:sp>
    </p:spTree>
    <p:extLst>
      <p:ext uri="{BB962C8B-B14F-4D97-AF65-F5344CB8AC3E}">
        <p14:creationId xmlns:p14="http://schemas.microsoft.com/office/powerpoint/2010/main" val="251929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B36B-43F4-426F-98B4-CFC80AF287EB}"/>
              </a:ext>
            </a:extLst>
          </p:cNvPr>
          <p:cNvSpPr>
            <a:spLocks noGrp="1"/>
          </p:cNvSpPr>
          <p:nvPr>
            <p:ph type="title"/>
          </p:nvPr>
        </p:nvSpPr>
        <p:spPr/>
        <p:txBody>
          <a:bodyPr/>
          <a:lstStyle/>
          <a:p>
            <a:r>
              <a:rPr lang="en-AU" dirty="0"/>
              <a:t>Take Home Points</a:t>
            </a:r>
            <a:endParaRPr lang="en-GB" dirty="0"/>
          </a:p>
        </p:txBody>
      </p:sp>
      <p:sp>
        <p:nvSpPr>
          <p:cNvPr id="3" name="Content Placeholder 2">
            <a:extLst>
              <a:ext uri="{FF2B5EF4-FFF2-40B4-BE49-F238E27FC236}">
                <a16:creationId xmlns:a16="http://schemas.microsoft.com/office/drawing/2014/main" id="{7B2ECC6E-B33D-408D-8B40-CAECA091B723}"/>
              </a:ext>
            </a:extLst>
          </p:cNvPr>
          <p:cNvSpPr>
            <a:spLocks noGrp="1"/>
          </p:cNvSpPr>
          <p:nvPr>
            <p:ph idx="1"/>
          </p:nvPr>
        </p:nvSpPr>
        <p:spPr>
          <a:xfrm>
            <a:off x="1097280" y="2069400"/>
            <a:ext cx="8073034" cy="1614513"/>
          </a:xfrm>
        </p:spPr>
        <p:txBody>
          <a:bodyPr>
            <a:normAutofit/>
          </a:bodyPr>
          <a:lstStyle/>
          <a:p>
            <a:pPr marL="0" lvl="0" indent="0">
              <a:lnSpc>
                <a:spcPct val="107000"/>
              </a:lnSpc>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3746408" y="3309428"/>
            <a:ext cx="8045405" cy="487506"/>
          </a:xfrm>
          <a:prstGeom prst="rect">
            <a:avLst/>
          </a:prstGeom>
          <a:noFill/>
        </p:spPr>
        <p:txBody>
          <a:bodyPr wrap="square" rtlCol="0">
            <a:spAutoFit/>
          </a:bodyPr>
          <a:lstStyle/>
          <a:p>
            <a:pPr>
              <a:lnSpc>
                <a:spcPct val="107000"/>
              </a:lnSpc>
              <a:spcAft>
                <a:spcPts val="800"/>
              </a:spcAft>
            </a:pPr>
            <a:r>
              <a:rPr lang="en-AU" sz="2400" dirty="0"/>
              <a:t>Only </a:t>
            </a:r>
            <a:r>
              <a:rPr lang="en-AU" sz="2400" b="1" dirty="0">
                <a:solidFill>
                  <a:schemeClr val="accent2"/>
                </a:solidFill>
              </a:rPr>
              <a:t>46%</a:t>
            </a:r>
            <a:r>
              <a:rPr lang="en-AU" sz="2400" dirty="0"/>
              <a:t> of patients received appropriate antibiotic therapy</a:t>
            </a:r>
            <a:endParaRPr lang="en-AU"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675496" y="3217681"/>
            <a:ext cx="7948567" cy="670999"/>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1522851" y="4511834"/>
            <a:ext cx="6453427" cy="388696"/>
          </a:xfrm>
          <a:prstGeom prst="rect">
            <a:avLst/>
          </a:prstGeom>
          <a:noFill/>
        </p:spPr>
        <p:txBody>
          <a:bodyPr wrap="square" rtlCol="0">
            <a:spAutoFit/>
          </a:bodyPr>
          <a:lstStyle/>
          <a:p>
            <a:pPr>
              <a:lnSpc>
                <a:spcPct val="107000"/>
              </a:lnSpc>
              <a:spcAft>
                <a:spcPts val="800"/>
              </a:spcAft>
            </a:pPr>
            <a:r>
              <a:rPr lang="en-AU" dirty="0"/>
              <a:t>Inappropriate dosing of ceftriaxone and gentamicin </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1434183" y="4349859"/>
            <a:ext cx="5057788" cy="7126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421459" y="2180789"/>
            <a:ext cx="7281867" cy="388696"/>
          </a:xfrm>
          <a:prstGeom prst="rect">
            <a:avLst/>
          </a:prstGeom>
          <a:noFill/>
        </p:spPr>
        <p:txBody>
          <a:bodyPr wrap="square" rtlCol="0">
            <a:spAutoFit/>
          </a:bodyPr>
          <a:lstStyle/>
          <a:p>
            <a:pPr>
              <a:lnSpc>
                <a:spcPct val="107000"/>
              </a:lnSpc>
              <a:spcAft>
                <a:spcPts val="800"/>
              </a:spcAft>
            </a:pPr>
            <a:r>
              <a:rPr lang="en-AU" dirty="0"/>
              <a:t>Most common suspected infection source: unknown and genitourinary</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368391" y="2044429"/>
            <a:ext cx="6848133" cy="63298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p:nvSpPr>
        <p:spPr>
          <a:xfrm>
            <a:off x="5401719" y="5505361"/>
            <a:ext cx="6453427" cy="388696"/>
          </a:xfrm>
          <a:prstGeom prst="rect">
            <a:avLst/>
          </a:prstGeom>
          <a:noFill/>
        </p:spPr>
        <p:txBody>
          <a:bodyPr wrap="square" rtlCol="0">
            <a:spAutoFit/>
          </a:bodyPr>
          <a:lstStyle/>
          <a:p>
            <a:pPr>
              <a:lnSpc>
                <a:spcPct val="107000"/>
              </a:lnSpc>
              <a:spcAft>
                <a:spcPts val="800"/>
              </a:spcAft>
            </a:pPr>
            <a:r>
              <a:rPr lang="en-AU" dirty="0"/>
              <a:t>No risk factors identified for inappropriate prescribing </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5401719" y="5369001"/>
            <a:ext cx="5149118" cy="66141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899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2" grpId="0"/>
      <p:bldP spid="13" grpId="0" animBg="1"/>
      <p:bldP spid="14" grpId="0"/>
      <p:bldP spid="15" grpId="0" animBg="1"/>
      <p:bldP spid="16"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E63D-FB64-4425-8D62-45817E1E4840}"/>
              </a:ext>
            </a:extLst>
          </p:cNvPr>
          <p:cNvSpPr>
            <a:spLocks noGrp="1"/>
          </p:cNvSpPr>
          <p:nvPr>
            <p:ph type="title"/>
          </p:nvPr>
        </p:nvSpPr>
        <p:spPr/>
        <p:txBody>
          <a:bodyPr/>
          <a:lstStyle/>
          <a:p>
            <a:r>
              <a:rPr lang="en-AU" dirty="0"/>
              <a:t>Where to from here?</a:t>
            </a:r>
            <a:endParaRPr lang="en-GB" dirty="0"/>
          </a:p>
        </p:txBody>
      </p:sp>
      <p:sp>
        <p:nvSpPr>
          <p:cNvPr id="3" name="Content Placeholder 2">
            <a:extLst>
              <a:ext uri="{FF2B5EF4-FFF2-40B4-BE49-F238E27FC236}">
                <a16:creationId xmlns:a16="http://schemas.microsoft.com/office/drawing/2014/main" id="{15171EA1-32D6-4CAC-926E-86BD09FC30A7}"/>
              </a:ext>
            </a:extLst>
          </p:cNvPr>
          <p:cNvSpPr>
            <a:spLocks noGrp="1"/>
          </p:cNvSpPr>
          <p:nvPr>
            <p:ph idx="1"/>
          </p:nvPr>
        </p:nvSpPr>
        <p:spPr>
          <a:xfrm>
            <a:off x="1097280" y="2161498"/>
            <a:ext cx="10058400" cy="4023360"/>
          </a:xfrm>
        </p:spPr>
        <p:txBody>
          <a:bodyPr>
            <a:normAutofit/>
          </a:bodyPr>
          <a:lstStyle/>
          <a:p>
            <a:pPr>
              <a:buFont typeface="Courier New" panose="02070309020205020404" pitchFamily="49" charset="0"/>
              <a:buChar char="o"/>
            </a:pPr>
            <a:r>
              <a:rPr lang="en-AU" sz="2400" dirty="0"/>
              <a:t>  Continue data collection to increase power</a:t>
            </a:r>
          </a:p>
          <a:p>
            <a:pPr>
              <a:buFont typeface="Courier New" panose="02070309020205020404" pitchFamily="49" charset="0"/>
              <a:buChar char="o"/>
            </a:pPr>
            <a:r>
              <a:rPr lang="en-AU" sz="2400" dirty="0"/>
              <a:t>  Effect of inappropriate antibiotic therapy in sepsis on patient outcomes</a:t>
            </a:r>
          </a:p>
          <a:p>
            <a:pPr>
              <a:buFont typeface="Courier New" panose="02070309020205020404" pitchFamily="49" charset="0"/>
              <a:buChar char="o"/>
            </a:pPr>
            <a:r>
              <a:rPr lang="en-AU" sz="2400" dirty="0"/>
              <a:t>  Risk factors for patient outcomes</a:t>
            </a:r>
          </a:p>
          <a:p>
            <a:pPr lvl="1">
              <a:buFont typeface="Courier New" panose="02070309020205020404" pitchFamily="49" charset="0"/>
              <a:buChar char="o"/>
            </a:pPr>
            <a:r>
              <a:rPr lang="en-AU" sz="2000" dirty="0"/>
              <a:t> Time to antibiotic therapy?</a:t>
            </a:r>
          </a:p>
          <a:p>
            <a:pPr>
              <a:buFont typeface="Courier New" panose="02070309020205020404" pitchFamily="49" charset="0"/>
              <a:buChar char="o"/>
            </a:pPr>
            <a:r>
              <a:rPr lang="en-AU" sz="2400" dirty="0"/>
              <a:t> How do we improve antibiotic prescribing in rural hospitals?</a:t>
            </a:r>
          </a:p>
          <a:p>
            <a:pPr lvl="1">
              <a:buFont typeface="Courier New" panose="02070309020205020404" pitchFamily="49" charset="0"/>
              <a:buChar char="o"/>
            </a:pPr>
            <a:r>
              <a:rPr lang="en-AU" sz="2000" dirty="0"/>
              <a:t>  Access to education, resources and specialist support</a:t>
            </a:r>
          </a:p>
          <a:p>
            <a:pPr marL="201168" lvl="1" indent="0">
              <a:buNone/>
            </a:pPr>
            <a:endParaRPr lang="en-AU" dirty="0"/>
          </a:p>
          <a:p>
            <a:pPr lvl="1">
              <a:buFont typeface="Courier New" panose="02070309020205020404" pitchFamily="49" charset="0"/>
              <a:buChar char="o"/>
            </a:pPr>
            <a:endParaRPr lang="en-AU" dirty="0"/>
          </a:p>
          <a:p>
            <a:pPr lvl="1">
              <a:buFont typeface="Courier New" panose="02070309020205020404" pitchFamily="49" charset="0"/>
              <a:buChar char="o"/>
            </a:pPr>
            <a:endParaRPr lang="en-AU" dirty="0"/>
          </a:p>
          <a:p>
            <a:pPr lvl="1">
              <a:buFont typeface="Courier New" panose="02070309020205020404" pitchFamily="49" charset="0"/>
              <a:buChar char="o"/>
            </a:pPr>
            <a:endParaRPr lang="en-AU" dirty="0"/>
          </a:p>
          <a:p>
            <a:pPr lvl="1">
              <a:buFont typeface="Courier New" panose="02070309020205020404" pitchFamily="49" charset="0"/>
              <a:buChar char="o"/>
            </a:pPr>
            <a:endParaRPr lang="en-AU" dirty="0"/>
          </a:p>
        </p:txBody>
      </p:sp>
      <p:sp>
        <p:nvSpPr>
          <p:cNvPr id="4" name="AutoShape 2" descr="Team Question Mark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Question mark from Question words - Download Free Vectors, Clipart Graphics  &amp; Vector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0" name="Picture 6" descr="Question Mark PNG Transparent Images | PNG All"/>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9047401" y="3025589"/>
            <a:ext cx="3307186" cy="330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201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Acknowledgements</a:t>
            </a:r>
          </a:p>
        </p:txBody>
      </p:sp>
      <p:sp>
        <p:nvSpPr>
          <p:cNvPr id="3" name="Content Placeholder 2"/>
          <p:cNvSpPr>
            <a:spLocks noGrp="1"/>
          </p:cNvSpPr>
          <p:nvPr>
            <p:ph idx="1"/>
          </p:nvPr>
        </p:nvSpPr>
        <p:spPr>
          <a:xfrm>
            <a:off x="1097280" y="2013822"/>
            <a:ext cx="10058400" cy="4023360"/>
          </a:xfrm>
        </p:spPr>
        <p:txBody>
          <a:bodyPr/>
          <a:lstStyle/>
          <a:p>
            <a:r>
              <a:rPr lang="en-AU" dirty="0"/>
              <a:t>Aaron Heffernan</a:t>
            </a:r>
          </a:p>
          <a:p>
            <a:r>
              <a:rPr lang="en-AU" dirty="0"/>
              <a:t>Dr </a:t>
            </a:r>
            <a:r>
              <a:rPr lang="en-AU" dirty="0" err="1"/>
              <a:t>Janini</a:t>
            </a:r>
            <a:r>
              <a:rPr lang="en-AU" dirty="0"/>
              <a:t> </a:t>
            </a:r>
            <a:r>
              <a:rPr lang="en-AU" dirty="0" err="1"/>
              <a:t>Pinidiyapathirage</a:t>
            </a:r>
            <a:r>
              <a:rPr lang="en-AU" dirty="0"/>
              <a:t> </a:t>
            </a:r>
          </a:p>
          <a:p>
            <a:r>
              <a:rPr lang="en-AU" dirty="0"/>
              <a:t>Dr Brendan </a:t>
            </a:r>
            <a:r>
              <a:rPr lang="en-AU" dirty="0" err="1"/>
              <a:t>Carrigan</a:t>
            </a:r>
            <a:endParaRPr lang="en-AU" dirty="0"/>
          </a:p>
          <a:p>
            <a:r>
              <a:rPr lang="en-AU" dirty="0"/>
              <a:t>Dr Kay </a:t>
            </a:r>
            <a:r>
              <a:rPr lang="en-AU" dirty="0" err="1"/>
              <a:t>Brumpton</a:t>
            </a:r>
            <a:endParaRPr lang="en-AU" dirty="0"/>
          </a:p>
          <a:p>
            <a:r>
              <a:rPr lang="en-AU" dirty="0"/>
              <a:t>Dr Mark Beale</a:t>
            </a:r>
          </a:p>
          <a:p>
            <a:r>
              <a:rPr lang="en-AU" dirty="0"/>
              <a:t>Dr Rob Heffernan</a:t>
            </a:r>
          </a:p>
          <a:p>
            <a:r>
              <a:rPr lang="en-AU" dirty="0"/>
              <a:t>Student investigators: Sharon </a:t>
            </a:r>
            <a:r>
              <a:rPr lang="en-AU" dirty="0" err="1"/>
              <a:t>Oomen</a:t>
            </a:r>
            <a:r>
              <a:rPr lang="en-AU" dirty="0"/>
              <a:t>, Jacqui Holland and Emma Van-</a:t>
            </a:r>
            <a:r>
              <a:rPr lang="en-AU" dirty="0" err="1"/>
              <a:t>Hougenhouck</a:t>
            </a:r>
            <a:r>
              <a:rPr lang="en-AU" dirty="0"/>
              <a:t>-</a:t>
            </a:r>
            <a:r>
              <a:rPr lang="en-AU" dirty="0" err="1"/>
              <a:t>Tulleken</a:t>
            </a:r>
            <a:endParaRPr lang="en-AU" dirty="0"/>
          </a:p>
        </p:txBody>
      </p:sp>
      <p:sp>
        <p:nvSpPr>
          <p:cNvPr id="4" name="AutoShape 2" descr="Queensland Rural Medical Education Ltd.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124" name="Picture 4" descr="QRME - Queensland Rural Medical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724" y="5437168"/>
            <a:ext cx="2339505" cy="8192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KOM | Griffith University in Australia"/>
          <p:cNvPicPr>
            <a:picLocks noChangeAspect="1" noChangeArrowheads="1"/>
          </p:cNvPicPr>
          <p:nvPr/>
        </p:nvPicPr>
        <p:blipFill rotWithShape="1">
          <a:blip r:embed="rId4">
            <a:extLst>
              <a:ext uri="{28A0092B-C50C-407E-A947-70E740481C1C}">
                <a14:useLocalDpi xmlns:a14="http://schemas.microsoft.com/office/drawing/2010/main" val="0"/>
              </a:ext>
            </a:extLst>
          </a:blip>
          <a:srcRect b="29029"/>
          <a:stretch/>
        </p:blipFill>
        <p:spPr bwMode="auto">
          <a:xfrm>
            <a:off x="3745794" y="5571963"/>
            <a:ext cx="2024448" cy="54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445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a:t>
            </a:r>
          </a:p>
        </p:txBody>
      </p:sp>
      <p:pic>
        <p:nvPicPr>
          <p:cNvPr id="4" name="Picture 6" descr="Question Mark PNG Transparent Images | PNG All"/>
          <p:cNvPicPr>
            <a:picLocks noGrp="1" noChangeAspect="1" noChangeArrowheads="1"/>
          </p:cNvPicPr>
          <p:nvPr>
            <p:ph idx="1"/>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9072110" y="2841172"/>
            <a:ext cx="3354387" cy="335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44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F795C2F-AEC5-4E8B-A2C9-31A46E552C4A}"/>
              </a:ext>
            </a:extLst>
          </p:cNvPr>
          <p:cNvSpPr>
            <a:spLocks noGrp="1"/>
          </p:cNvSpPr>
          <p:nvPr>
            <p:ph type="title"/>
          </p:nvPr>
        </p:nvSpPr>
        <p:spPr>
          <a:xfrm>
            <a:off x="8202704" y="1547757"/>
            <a:ext cx="3590365" cy="2926080"/>
          </a:xfrm>
        </p:spPr>
        <p:txBody>
          <a:bodyPr vert="horz" lIns="91440" tIns="45720" rIns="91440" bIns="45720" rtlCol="0" anchor="b">
            <a:normAutofit/>
          </a:bodyPr>
          <a:lstStyle/>
          <a:p>
            <a:r>
              <a:rPr lang="en-US" sz="4400" dirty="0">
                <a:solidFill>
                  <a:srgbClr val="FFFFFF"/>
                </a:solidFill>
              </a:rPr>
              <a:t>What is Sepsis?</a:t>
            </a:r>
            <a:br>
              <a:rPr lang="en-US" sz="4400" dirty="0">
                <a:solidFill>
                  <a:srgbClr val="FFFFFF"/>
                </a:solidFill>
              </a:rPr>
            </a:br>
            <a:br>
              <a:rPr lang="en-US" sz="4400" dirty="0">
                <a:solidFill>
                  <a:srgbClr val="FFFFFF"/>
                </a:solidFill>
              </a:rPr>
            </a:br>
            <a:r>
              <a:rPr lang="en-AU" sz="2400" i="1" dirty="0">
                <a:solidFill>
                  <a:schemeClr val="bg1"/>
                </a:solidFill>
              </a:rPr>
              <a:t>“life-threatening organ dysfunction caused by a dysregulated host response to infection”. </a:t>
            </a:r>
            <a:endParaRPr lang="en-US" sz="2400" i="1" dirty="0">
              <a:solidFill>
                <a:schemeClr val="bg1"/>
              </a:solidFill>
            </a:endParaRPr>
          </a:p>
        </p:txBody>
      </p:sp>
      <p:sp>
        <p:nvSpPr>
          <p:cNvPr id="20"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Content Placeholder 3"/>
          <p:cNvSpPr txBox="1">
            <a:spLocks/>
          </p:cNvSpPr>
          <p:nvPr/>
        </p:nvSpPr>
        <p:spPr>
          <a:xfrm>
            <a:off x="538216" y="5215792"/>
            <a:ext cx="4697987" cy="84935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AU" sz="2400" dirty="0">
              <a:solidFill>
                <a:schemeClr val="tx1"/>
              </a:solidFill>
            </a:endParaRPr>
          </a:p>
          <a:p>
            <a:endParaRPr lang="en-AU" b="1" dirty="0"/>
          </a:p>
          <a:p>
            <a:endParaRPr lang="en-AU" b="1" dirty="0"/>
          </a:p>
        </p:txBody>
      </p:sp>
      <p:pic>
        <p:nvPicPr>
          <p:cNvPr id="6146" name="Picture 2" descr="No description available."/>
          <p:cNvPicPr>
            <a:picLocks noChangeAspect="1" noChangeArrowheads="1"/>
          </p:cNvPicPr>
          <p:nvPr/>
        </p:nvPicPr>
        <p:blipFill rotWithShape="1">
          <a:blip r:embed="rId3">
            <a:extLst>
              <a:ext uri="{28A0092B-C50C-407E-A947-70E740481C1C}">
                <a14:useLocalDpi xmlns:a14="http://schemas.microsoft.com/office/drawing/2010/main" val="0"/>
              </a:ext>
            </a:extLst>
          </a:blip>
          <a:srcRect r="5790"/>
          <a:stretch/>
        </p:blipFill>
        <p:spPr bwMode="auto">
          <a:xfrm>
            <a:off x="-615142" y="1443818"/>
            <a:ext cx="8166506" cy="486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80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1A2A-9129-49FA-B419-B088DE15B217}"/>
              </a:ext>
            </a:extLst>
          </p:cNvPr>
          <p:cNvSpPr>
            <a:spLocks noGrp="1"/>
          </p:cNvSpPr>
          <p:nvPr>
            <p:ph type="title"/>
          </p:nvPr>
        </p:nvSpPr>
        <p:spPr/>
        <p:txBody>
          <a:bodyPr/>
          <a:lstStyle/>
          <a:p>
            <a:r>
              <a:rPr lang="en-AU" dirty="0"/>
              <a:t>Site comparison</a:t>
            </a:r>
            <a:endParaRPr lang="en-GB" dirty="0"/>
          </a:p>
        </p:txBody>
      </p:sp>
      <p:graphicFrame>
        <p:nvGraphicFramePr>
          <p:cNvPr id="6" name="Chart 5">
            <a:extLst>
              <a:ext uri="{FF2B5EF4-FFF2-40B4-BE49-F238E27FC236}">
                <a16:creationId xmlns:a16="http://schemas.microsoft.com/office/drawing/2014/main" id="{EF1A40DF-786C-4CEF-B416-9B9DE5D46FA1}"/>
              </a:ext>
            </a:extLst>
          </p:cNvPr>
          <p:cNvGraphicFramePr>
            <a:graphicFrameLocks/>
          </p:cNvGraphicFramePr>
          <p:nvPr/>
        </p:nvGraphicFramePr>
        <p:xfrm>
          <a:off x="1460389" y="1845734"/>
          <a:ext cx="3978302" cy="4150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CFD8606-59C3-4A8F-AE0E-63C776BB86BB}"/>
              </a:ext>
            </a:extLst>
          </p:cNvPr>
          <p:cNvGraphicFramePr>
            <a:graphicFrameLocks/>
          </p:cNvGraphicFramePr>
          <p:nvPr/>
        </p:nvGraphicFramePr>
        <p:xfrm>
          <a:off x="6423785" y="1845734"/>
          <a:ext cx="4307826" cy="41505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11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7381" t="18535" r="35869" b="6479"/>
          <a:stretch/>
        </p:blipFill>
        <p:spPr bwMode="auto">
          <a:xfrm>
            <a:off x="2198914" y="0"/>
            <a:ext cx="7304314" cy="63137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390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C5168-4748-46A2-8407-14EF454AAFBB}"/>
              </a:ext>
            </a:extLst>
          </p:cNvPr>
          <p:cNvSpPr>
            <a:spLocks noGrp="1"/>
          </p:cNvSpPr>
          <p:nvPr>
            <p:ph type="title"/>
          </p:nvPr>
        </p:nvSpPr>
        <p:spPr/>
        <p:txBody>
          <a:bodyPr>
            <a:normAutofit/>
          </a:bodyPr>
          <a:lstStyle/>
          <a:p>
            <a:r>
              <a:rPr lang="en-AU" sz="6600" dirty="0"/>
              <a:t>Aim</a:t>
            </a:r>
            <a:endParaRPr lang="en-GB" sz="6600" dirty="0"/>
          </a:p>
        </p:txBody>
      </p:sp>
      <p:sp>
        <p:nvSpPr>
          <p:cNvPr id="3" name="Content Placeholder 2">
            <a:extLst>
              <a:ext uri="{FF2B5EF4-FFF2-40B4-BE49-F238E27FC236}">
                <a16:creationId xmlns:a16="http://schemas.microsoft.com/office/drawing/2014/main" id="{4CB97309-0980-4879-93DB-8AE99D9E68ED}"/>
              </a:ext>
            </a:extLst>
          </p:cNvPr>
          <p:cNvSpPr>
            <a:spLocks noGrp="1"/>
          </p:cNvSpPr>
          <p:nvPr>
            <p:ph idx="1"/>
          </p:nvPr>
        </p:nvSpPr>
        <p:spPr>
          <a:xfrm>
            <a:off x="4941793" y="2201895"/>
            <a:ext cx="7039535" cy="5257800"/>
          </a:xfrm>
        </p:spPr>
        <p:txBody>
          <a:bodyPr/>
          <a:lstStyle/>
          <a:p>
            <a:pPr>
              <a:buFont typeface="Wingdings" panose="05000000000000000000" pitchFamily="2" charset="2"/>
              <a:buChar char="v"/>
            </a:pPr>
            <a:r>
              <a:rPr lang="en-AU" sz="2800" b="1" i="1" dirty="0"/>
              <a:t>  </a:t>
            </a:r>
            <a:r>
              <a:rPr lang="en-AU" sz="2800" i="1" dirty="0"/>
              <a:t>Investigate antibiotic guideline concordance for sepsis within rural Queensland hospital emergency departments.</a:t>
            </a:r>
          </a:p>
          <a:p>
            <a:pPr>
              <a:buFont typeface="Wingdings" panose="05000000000000000000" pitchFamily="2" charset="2"/>
              <a:buChar char="v"/>
            </a:pPr>
            <a:endParaRPr lang="en-AU" dirty="0"/>
          </a:p>
          <a:p>
            <a:pPr>
              <a:buFont typeface="Wingdings" panose="05000000000000000000" pitchFamily="2" charset="2"/>
              <a:buChar char="Ø"/>
            </a:pPr>
            <a:r>
              <a:rPr lang="en-AU" dirty="0"/>
              <a:t>  Today’s presentation: a preliminary analysis of 2 sites </a:t>
            </a:r>
          </a:p>
          <a:p>
            <a:pPr marL="0" indent="0">
              <a:buNone/>
            </a:pPr>
            <a:endParaRPr lang="en-AU" dirty="0"/>
          </a:p>
        </p:txBody>
      </p:sp>
      <p:sp>
        <p:nvSpPr>
          <p:cNvPr id="4" name="Text Placeholder 3">
            <a:extLst>
              <a:ext uri="{FF2B5EF4-FFF2-40B4-BE49-F238E27FC236}">
                <a16:creationId xmlns:a16="http://schemas.microsoft.com/office/drawing/2014/main" id="{70432782-CC6A-4DA2-B659-63AF5D52E8BD}"/>
              </a:ext>
            </a:extLst>
          </p:cNvPr>
          <p:cNvSpPr>
            <a:spLocks noGrp="1"/>
          </p:cNvSpPr>
          <p:nvPr>
            <p:ph type="body" sz="half" idx="2"/>
          </p:nvPr>
        </p:nvSpPr>
        <p:spPr>
          <a:xfrm>
            <a:off x="369794" y="3141233"/>
            <a:ext cx="3375212" cy="3379124"/>
          </a:xfrm>
        </p:spPr>
        <p:txBody>
          <a:bodyPr/>
          <a:lstStyle/>
          <a:p>
            <a:endParaRPr lang="en-GB" dirty="0"/>
          </a:p>
        </p:txBody>
      </p:sp>
    </p:spTree>
    <p:extLst>
      <p:ext uri="{BB962C8B-B14F-4D97-AF65-F5344CB8AC3E}">
        <p14:creationId xmlns:p14="http://schemas.microsoft.com/office/powerpoint/2010/main" val="80257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70DC-BC92-4432-8933-E43E6236A3FD}"/>
              </a:ext>
            </a:extLst>
          </p:cNvPr>
          <p:cNvSpPr>
            <a:spLocks noGrp="1"/>
          </p:cNvSpPr>
          <p:nvPr>
            <p:ph type="title"/>
          </p:nvPr>
        </p:nvSpPr>
        <p:spPr/>
        <p:txBody>
          <a:bodyPr/>
          <a:lstStyle/>
          <a:p>
            <a:r>
              <a:rPr lang="en-AU" dirty="0"/>
              <a:t>Method</a:t>
            </a:r>
            <a:endParaRPr lang="en-GB" dirty="0"/>
          </a:p>
        </p:txBody>
      </p:sp>
      <p:sp>
        <p:nvSpPr>
          <p:cNvPr id="3" name="Content Placeholder 2">
            <a:extLst>
              <a:ext uri="{FF2B5EF4-FFF2-40B4-BE49-F238E27FC236}">
                <a16:creationId xmlns:a16="http://schemas.microsoft.com/office/drawing/2014/main" id="{982A49B3-22F0-4B34-9AE2-071A0C3D4495}"/>
              </a:ext>
            </a:extLst>
          </p:cNvPr>
          <p:cNvSpPr>
            <a:spLocks noGrp="1"/>
          </p:cNvSpPr>
          <p:nvPr>
            <p:ph idx="1"/>
          </p:nvPr>
        </p:nvSpPr>
        <p:spPr>
          <a:xfrm>
            <a:off x="1097280" y="1845734"/>
            <a:ext cx="10058400" cy="2478616"/>
          </a:xfrm>
        </p:spPr>
        <p:txBody>
          <a:bodyPr/>
          <a:lstStyle/>
          <a:p>
            <a:pPr>
              <a:buFont typeface="Courier New" panose="02070309020205020404" pitchFamily="49" charset="0"/>
              <a:buChar char="o"/>
            </a:pPr>
            <a:r>
              <a:rPr lang="en-AU" dirty="0"/>
              <a:t>  Retrospective audit of patient records</a:t>
            </a:r>
          </a:p>
          <a:p>
            <a:pPr>
              <a:buFont typeface="Courier New" panose="02070309020205020404" pitchFamily="49" charset="0"/>
              <a:buChar char="o"/>
            </a:pPr>
            <a:r>
              <a:rPr lang="en-AU" dirty="0"/>
              <a:t>  Presentations to regional EDs – clinical diagnosis of sepsis</a:t>
            </a:r>
          </a:p>
          <a:p>
            <a:pPr>
              <a:buFont typeface="Courier New" panose="02070309020205020404" pitchFamily="49" charset="0"/>
              <a:buChar char="o"/>
            </a:pPr>
            <a:r>
              <a:rPr lang="en-AU" dirty="0">
                <a:solidFill>
                  <a:schemeClr val="tx1"/>
                </a:solidFill>
              </a:rPr>
              <a:t>  1 Jan 2017 – 1 June 2020</a:t>
            </a:r>
          </a:p>
          <a:p>
            <a:pPr>
              <a:buFont typeface="Courier New" panose="02070309020205020404" pitchFamily="49" charset="0"/>
              <a:buChar char="o"/>
            </a:pPr>
            <a:r>
              <a:rPr lang="en-AU" dirty="0"/>
              <a:t>  Age &gt; 18</a:t>
            </a:r>
          </a:p>
          <a:p>
            <a:pPr>
              <a:buFont typeface="Courier New" panose="02070309020205020404" pitchFamily="49" charset="0"/>
              <a:buChar char="o"/>
            </a:pPr>
            <a:r>
              <a:rPr lang="en-AU" dirty="0"/>
              <a:t>  2 sites in rural Queensland</a:t>
            </a:r>
          </a:p>
        </p:txBody>
      </p:sp>
      <p:graphicFrame>
        <p:nvGraphicFramePr>
          <p:cNvPr id="4" name="Diagram 3">
            <a:extLst>
              <a:ext uri="{FF2B5EF4-FFF2-40B4-BE49-F238E27FC236}">
                <a16:creationId xmlns:a16="http://schemas.microsoft.com/office/drawing/2014/main" id="{50EA884E-96C1-494F-943A-51C410795788}"/>
              </a:ext>
            </a:extLst>
          </p:cNvPr>
          <p:cNvGraphicFramePr/>
          <p:nvPr/>
        </p:nvGraphicFramePr>
        <p:xfrm>
          <a:off x="1634490" y="4432724"/>
          <a:ext cx="8983980" cy="1813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695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Data Collected</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GB" dirty="0"/>
              <a:t>  Patient demographics</a:t>
            </a:r>
          </a:p>
          <a:p>
            <a:pPr>
              <a:buFont typeface="Courier New" panose="02070309020205020404" pitchFamily="49" charset="0"/>
              <a:buChar char="o"/>
            </a:pPr>
            <a:r>
              <a:rPr lang="en-GB" dirty="0"/>
              <a:t>  Patient outcomes - including transfers &amp; mortality</a:t>
            </a:r>
          </a:p>
          <a:p>
            <a:pPr>
              <a:buFont typeface="Courier New" panose="02070309020205020404" pitchFamily="49" charset="0"/>
              <a:buChar char="o"/>
            </a:pPr>
            <a:r>
              <a:rPr lang="en-GB" dirty="0"/>
              <a:t>  Comorbidities</a:t>
            </a:r>
          </a:p>
          <a:p>
            <a:pPr>
              <a:buFont typeface="Courier New" panose="02070309020205020404" pitchFamily="49" charset="0"/>
              <a:buChar char="o"/>
            </a:pPr>
            <a:r>
              <a:rPr lang="en-GB" dirty="0"/>
              <a:t>  Vital signs </a:t>
            </a:r>
          </a:p>
          <a:p>
            <a:pPr>
              <a:buFont typeface="Courier New" panose="02070309020205020404" pitchFamily="49" charset="0"/>
              <a:buChar char="o"/>
            </a:pPr>
            <a:r>
              <a:rPr lang="en-GB" dirty="0"/>
              <a:t>  Bloods</a:t>
            </a:r>
          </a:p>
          <a:p>
            <a:pPr>
              <a:buFont typeface="Courier New" panose="02070309020205020404" pitchFamily="49" charset="0"/>
              <a:buChar char="o"/>
            </a:pPr>
            <a:r>
              <a:rPr lang="en-GB" dirty="0"/>
              <a:t>  Cultures</a:t>
            </a:r>
          </a:p>
          <a:p>
            <a:pPr>
              <a:buFont typeface="Courier New" panose="02070309020205020404" pitchFamily="49" charset="0"/>
              <a:buChar char="o"/>
            </a:pPr>
            <a:r>
              <a:rPr lang="en-GB" dirty="0"/>
              <a:t>  </a:t>
            </a:r>
            <a:r>
              <a:rPr lang="en-GB" b="1" dirty="0"/>
              <a:t>IV antibiotics – dose + time</a:t>
            </a:r>
          </a:p>
          <a:p>
            <a:pPr>
              <a:buFont typeface="Courier New" panose="02070309020205020404" pitchFamily="49" charset="0"/>
              <a:buChar char="o"/>
            </a:pPr>
            <a:r>
              <a:rPr lang="en-GB" dirty="0"/>
              <a:t>  Vasopressors</a:t>
            </a:r>
          </a:p>
          <a:p>
            <a:pPr>
              <a:buFont typeface="Courier New" panose="02070309020205020404" pitchFamily="49" charset="0"/>
              <a:buChar char="o"/>
            </a:pPr>
            <a:r>
              <a:rPr lang="en-GB" dirty="0"/>
              <a:t>  Consults</a:t>
            </a:r>
          </a:p>
          <a:p>
            <a:endParaRPr lang="en-AU" dirty="0"/>
          </a:p>
        </p:txBody>
      </p:sp>
    </p:spTree>
    <p:extLst>
      <p:ext uri="{BB962C8B-B14F-4D97-AF65-F5344CB8AC3E}">
        <p14:creationId xmlns:p14="http://schemas.microsoft.com/office/powerpoint/2010/main" val="429156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473C-A93D-4629-8154-DDDE62268222}"/>
              </a:ext>
            </a:extLst>
          </p:cNvPr>
          <p:cNvSpPr>
            <a:spLocks noGrp="1"/>
          </p:cNvSpPr>
          <p:nvPr>
            <p:ph type="title"/>
          </p:nvPr>
        </p:nvSpPr>
        <p:spPr/>
        <p:txBody>
          <a:bodyPr/>
          <a:lstStyle/>
          <a:p>
            <a:r>
              <a:rPr lang="en-AU" dirty="0">
                <a:solidFill>
                  <a:schemeClr val="tx1"/>
                </a:solidFill>
              </a:rPr>
              <a:t>Appropriateness Criteria - NAPS</a:t>
            </a:r>
            <a:endParaRPr lang="en-GB" dirty="0"/>
          </a:p>
        </p:txBody>
      </p:sp>
      <p:graphicFrame>
        <p:nvGraphicFramePr>
          <p:cNvPr id="4" name="Content Placeholder 2">
            <a:extLst>
              <a:ext uri="{FF2B5EF4-FFF2-40B4-BE49-F238E27FC236}">
                <a16:creationId xmlns:a16="http://schemas.microsoft.com/office/drawing/2014/main" id="{459CA038-C127-4C65-B4E8-A702EC9D27F8}"/>
              </a:ext>
            </a:extLst>
          </p:cNvPr>
          <p:cNvGraphicFramePr>
            <a:graphicFrameLocks noGrp="1"/>
          </p:cNvGraphicFramePr>
          <p:nvPr>
            <p:ph idx="1"/>
          </p:nvPr>
        </p:nvGraphicFramePr>
        <p:xfrm>
          <a:off x="1532731" y="1846263"/>
          <a:ext cx="9126538" cy="4355232"/>
        </p:xfrm>
        <a:graphic>
          <a:graphicData uri="http://schemas.openxmlformats.org/drawingml/2006/table">
            <a:tbl>
              <a:tblPr firstRow="1" bandRow="1">
                <a:tableStyleId>{5C22544A-7EE6-4342-B048-85BDC9FD1C3A}</a:tableStyleId>
              </a:tblPr>
              <a:tblGrid>
                <a:gridCol w="2241606">
                  <a:extLst>
                    <a:ext uri="{9D8B030D-6E8A-4147-A177-3AD203B41FA5}">
                      <a16:colId xmlns:a16="http://schemas.microsoft.com/office/drawing/2014/main" val="20000"/>
                    </a:ext>
                  </a:extLst>
                </a:gridCol>
                <a:gridCol w="1600302">
                  <a:extLst>
                    <a:ext uri="{9D8B030D-6E8A-4147-A177-3AD203B41FA5}">
                      <a16:colId xmlns:a16="http://schemas.microsoft.com/office/drawing/2014/main" val="20001"/>
                    </a:ext>
                  </a:extLst>
                </a:gridCol>
                <a:gridCol w="1796416">
                  <a:extLst>
                    <a:ext uri="{9D8B030D-6E8A-4147-A177-3AD203B41FA5}">
                      <a16:colId xmlns:a16="http://schemas.microsoft.com/office/drawing/2014/main" val="20002"/>
                    </a:ext>
                  </a:extLst>
                </a:gridCol>
                <a:gridCol w="3488214">
                  <a:extLst>
                    <a:ext uri="{9D8B030D-6E8A-4147-A177-3AD203B41FA5}">
                      <a16:colId xmlns:a16="http://schemas.microsoft.com/office/drawing/2014/main" val="20003"/>
                    </a:ext>
                  </a:extLst>
                </a:gridCol>
              </a:tblGrid>
              <a:tr h="1078591">
                <a:tc rowSpan="2">
                  <a:txBody>
                    <a:bodyPr/>
                    <a:lstStyle/>
                    <a:p>
                      <a:pPr algn="ctr"/>
                      <a:endParaRPr lang="en-AU" sz="1600" b="1" dirty="0">
                        <a:solidFill>
                          <a:schemeClr val="bg1"/>
                        </a:solidFill>
                      </a:endParaRPr>
                    </a:p>
                    <a:p>
                      <a:pPr algn="ctr"/>
                      <a:endParaRPr lang="en-AU" sz="1600" b="1" dirty="0">
                        <a:solidFill>
                          <a:schemeClr val="bg1"/>
                        </a:solidFill>
                      </a:endParaRPr>
                    </a:p>
                    <a:p>
                      <a:pPr algn="ctr"/>
                      <a:endParaRPr lang="en-AU" sz="1600" b="1" dirty="0">
                        <a:solidFill>
                          <a:schemeClr val="bg1"/>
                        </a:solidFill>
                      </a:endParaRPr>
                    </a:p>
                    <a:p>
                      <a:pPr algn="ctr"/>
                      <a:endParaRPr lang="en-AU" sz="1600" b="1" dirty="0">
                        <a:solidFill>
                          <a:schemeClr val="bg1"/>
                        </a:solidFill>
                      </a:endParaRPr>
                    </a:p>
                    <a:p>
                      <a:pPr algn="ctr"/>
                      <a:r>
                        <a:rPr lang="en-AU" sz="1800" b="1" dirty="0">
                          <a:solidFill>
                            <a:schemeClr val="bg1"/>
                          </a:solidFill>
                        </a:rPr>
                        <a:t>APPROPRIATE</a:t>
                      </a: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AU" sz="2200" b="1" dirty="0">
                        <a:solidFill>
                          <a:schemeClr val="bg1"/>
                        </a:solidFill>
                      </a:endParaRPr>
                    </a:p>
                    <a:p>
                      <a:pPr algn="ctr"/>
                      <a:r>
                        <a:rPr lang="en-AU" sz="2200" b="1" dirty="0">
                          <a:solidFill>
                            <a:schemeClr val="bg1"/>
                          </a:solidFill>
                        </a:rPr>
                        <a:t>1</a:t>
                      </a:r>
                    </a:p>
                    <a:p>
                      <a:pPr algn="ctr"/>
                      <a:endParaRPr lang="en-AU" sz="2200" b="1" dirty="0">
                        <a:solidFill>
                          <a:schemeClr val="bg1"/>
                        </a:solidFill>
                      </a:endParaRP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AU" sz="1600" b="1" dirty="0">
                        <a:solidFill>
                          <a:schemeClr val="bg1"/>
                        </a:solidFill>
                      </a:endParaRPr>
                    </a:p>
                    <a:p>
                      <a:pPr algn="ctr"/>
                      <a:r>
                        <a:rPr lang="en-AU" sz="1600" b="1" dirty="0">
                          <a:solidFill>
                            <a:schemeClr val="bg1"/>
                          </a:solidFill>
                        </a:rPr>
                        <a:t>Optimal</a:t>
                      </a: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AU" sz="1600" b="0" dirty="0">
                        <a:solidFill>
                          <a:schemeClr val="bg1"/>
                        </a:solidFill>
                      </a:endParaRPr>
                    </a:p>
                    <a:p>
                      <a:pPr algn="ctr"/>
                      <a:r>
                        <a:rPr lang="en-AU" sz="1600" b="0" i="1" dirty="0">
                          <a:solidFill>
                            <a:schemeClr val="bg1"/>
                          </a:solidFill>
                        </a:rPr>
                        <a:t>Optimally</a:t>
                      </a:r>
                      <a:r>
                        <a:rPr lang="en-AU" sz="1600" b="0" dirty="0">
                          <a:solidFill>
                            <a:schemeClr val="bg1"/>
                          </a:solidFill>
                        </a:rPr>
                        <a:t> follows </a:t>
                      </a:r>
                      <a:r>
                        <a:rPr lang="en-AU" sz="1600" b="0" dirty="0" err="1">
                          <a:solidFill>
                            <a:schemeClr val="bg1"/>
                          </a:solidFill>
                        </a:rPr>
                        <a:t>eTG</a:t>
                      </a:r>
                      <a:endParaRPr lang="en-AU" sz="1600" b="0" dirty="0">
                        <a:solidFill>
                          <a:schemeClr val="bg1"/>
                        </a:solidFill>
                      </a:endParaRP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0"/>
                  </a:ext>
                </a:extLst>
              </a:tr>
              <a:tr h="1078591">
                <a:tc vMerge="1">
                  <a:txBody>
                    <a:bodyPr/>
                    <a:lstStyle/>
                    <a:p>
                      <a:endParaRPr lang="en-AU" dirty="0"/>
                    </a:p>
                  </a:txBody>
                  <a:tcPr/>
                </a:tc>
                <a:tc>
                  <a:txBody>
                    <a:bodyPr/>
                    <a:lstStyle/>
                    <a:p>
                      <a:pPr algn="ctr"/>
                      <a:endParaRPr lang="en-AU" sz="2200" b="1" dirty="0">
                        <a:solidFill>
                          <a:schemeClr val="bg1"/>
                        </a:solidFill>
                      </a:endParaRPr>
                    </a:p>
                    <a:p>
                      <a:pPr algn="ctr"/>
                      <a:r>
                        <a:rPr lang="en-AU" sz="2200" b="1" dirty="0">
                          <a:solidFill>
                            <a:schemeClr val="bg1"/>
                          </a:solidFill>
                        </a:rPr>
                        <a:t>2</a:t>
                      </a:r>
                    </a:p>
                    <a:p>
                      <a:pPr algn="ctr"/>
                      <a:endParaRPr lang="en-AU" sz="2200" b="1" dirty="0">
                        <a:solidFill>
                          <a:schemeClr val="bg1"/>
                        </a:solidFill>
                      </a:endParaRP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AU" sz="1600" b="1" dirty="0">
                        <a:solidFill>
                          <a:schemeClr val="bg1"/>
                        </a:solidFill>
                      </a:endParaRPr>
                    </a:p>
                    <a:p>
                      <a:pPr algn="ctr"/>
                      <a:r>
                        <a:rPr lang="en-AU" sz="1600" b="1" dirty="0">
                          <a:solidFill>
                            <a:schemeClr val="bg1"/>
                          </a:solidFill>
                        </a:rPr>
                        <a:t>Adequate</a:t>
                      </a:r>
                    </a:p>
                    <a:p>
                      <a:pPr algn="ctr"/>
                      <a:endParaRPr lang="en-AU" sz="1600" b="1" dirty="0">
                        <a:solidFill>
                          <a:schemeClr val="bg1"/>
                        </a:solidFill>
                      </a:endParaRP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AU" sz="1600" dirty="0">
                        <a:solidFill>
                          <a:schemeClr val="bg1"/>
                        </a:solidFill>
                      </a:endParaRPr>
                    </a:p>
                    <a:p>
                      <a:pPr algn="ctr"/>
                      <a:r>
                        <a:rPr lang="en-AU" sz="1600" dirty="0">
                          <a:solidFill>
                            <a:schemeClr val="bg1"/>
                          </a:solidFill>
                        </a:rPr>
                        <a:t>A </a:t>
                      </a:r>
                      <a:r>
                        <a:rPr lang="en-AU" sz="1600" i="1" dirty="0">
                          <a:solidFill>
                            <a:schemeClr val="bg1"/>
                          </a:solidFill>
                        </a:rPr>
                        <a:t>reasonable</a:t>
                      </a:r>
                      <a:r>
                        <a:rPr lang="en-AU" sz="1600" dirty="0">
                          <a:solidFill>
                            <a:schemeClr val="bg1"/>
                          </a:solidFill>
                        </a:rPr>
                        <a:t> alternative </a:t>
                      </a: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r h="1078591">
                <a:tc rowSpan="2">
                  <a:txBody>
                    <a:bodyPr/>
                    <a:lstStyle/>
                    <a:p>
                      <a:pPr algn="ctr"/>
                      <a:endParaRPr lang="en-AU" sz="1600" b="1" dirty="0">
                        <a:solidFill>
                          <a:schemeClr val="bg1"/>
                        </a:solidFill>
                      </a:endParaRPr>
                    </a:p>
                    <a:p>
                      <a:pPr algn="ctr"/>
                      <a:endParaRPr lang="en-AU" sz="1600" b="1" dirty="0">
                        <a:solidFill>
                          <a:schemeClr val="bg1"/>
                        </a:solidFill>
                      </a:endParaRPr>
                    </a:p>
                    <a:p>
                      <a:pPr algn="ctr"/>
                      <a:endParaRPr lang="en-AU" sz="1600" b="1" dirty="0">
                        <a:solidFill>
                          <a:schemeClr val="bg1"/>
                        </a:solidFill>
                      </a:endParaRPr>
                    </a:p>
                    <a:p>
                      <a:pPr algn="ctr"/>
                      <a:r>
                        <a:rPr lang="en-AU" sz="1800" b="1" dirty="0">
                          <a:solidFill>
                            <a:schemeClr val="bg1"/>
                          </a:solidFill>
                        </a:rPr>
                        <a:t>INAPPROPIATE</a:t>
                      </a: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AU" sz="2200" b="1" dirty="0">
                        <a:solidFill>
                          <a:schemeClr val="bg1"/>
                        </a:solidFill>
                      </a:endParaRPr>
                    </a:p>
                    <a:p>
                      <a:pPr algn="ctr"/>
                      <a:r>
                        <a:rPr lang="en-AU" sz="2200" b="1" dirty="0">
                          <a:solidFill>
                            <a:schemeClr val="bg1"/>
                          </a:solidFill>
                        </a:rPr>
                        <a:t>3</a:t>
                      </a:r>
                    </a:p>
                    <a:p>
                      <a:pPr algn="ctr"/>
                      <a:endParaRPr lang="en-AU" sz="2200" b="1" dirty="0">
                        <a:solidFill>
                          <a:schemeClr val="bg1"/>
                        </a:solidFill>
                      </a:endParaRP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AU" sz="1600" b="1" dirty="0">
                        <a:solidFill>
                          <a:schemeClr val="bg1"/>
                        </a:solidFill>
                      </a:endParaRPr>
                    </a:p>
                    <a:p>
                      <a:pPr algn="ctr"/>
                      <a:r>
                        <a:rPr lang="en-AU" sz="1600" b="1" dirty="0">
                          <a:solidFill>
                            <a:schemeClr val="bg1"/>
                          </a:solidFill>
                        </a:rPr>
                        <a:t>Suboptimal</a:t>
                      </a:r>
                    </a:p>
                    <a:p>
                      <a:pPr algn="ctr"/>
                      <a:endParaRPr lang="en-AU" sz="1600" b="1" dirty="0">
                        <a:solidFill>
                          <a:schemeClr val="bg1"/>
                        </a:solidFill>
                      </a:endParaRP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AU" sz="1600" dirty="0">
                        <a:solidFill>
                          <a:schemeClr val="bg1"/>
                        </a:solidFill>
                      </a:endParaRPr>
                    </a:p>
                    <a:p>
                      <a:pPr algn="ctr"/>
                      <a:r>
                        <a:rPr lang="en-AU" sz="1600" dirty="0">
                          <a:solidFill>
                            <a:schemeClr val="bg1"/>
                          </a:solidFill>
                        </a:rPr>
                        <a:t>An </a:t>
                      </a:r>
                      <a:r>
                        <a:rPr lang="en-AU" sz="1600" i="1" dirty="0">
                          <a:solidFill>
                            <a:schemeClr val="bg1"/>
                          </a:solidFill>
                        </a:rPr>
                        <a:t>unreasonable</a:t>
                      </a:r>
                      <a:r>
                        <a:rPr lang="en-AU" sz="1600" dirty="0">
                          <a:solidFill>
                            <a:schemeClr val="bg1"/>
                          </a:solidFill>
                        </a:rPr>
                        <a:t> choice</a:t>
                      </a: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1078591">
                <a:tc vMerge="1">
                  <a:txBody>
                    <a:bodyPr/>
                    <a:lstStyle/>
                    <a:p>
                      <a:endParaRPr lang="en-AU" dirty="0"/>
                    </a:p>
                  </a:txBody>
                  <a:tcPr/>
                </a:tc>
                <a:tc>
                  <a:txBody>
                    <a:bodyPr/>
                    <a:lstStyle/>
                    <a:p>
                      <a:pPr algn="ctr"/>
                      <a:endParaRPr lang="en-AU" sz="2200" b="1" dirty="0">
                        <a:solidFill>
                          <a:schemeClr val="bg1"/>
                        </a:solidFill>
                      </a:endParaRPr>
                    </a:p>
                    <a:p>
                      <a:pPr algn="ctr"/>
                      <a:r>
                        <a:rPr lang="en-AU" sz="2200" b="1" dirty="0">
                          <a:solidFill>
                            <a:schemeClr val="bg1"/>
                          </a:solidFill>
                        </a:rPr>
                        <a:t>4</a:t>
                      </a:r>
                    </a:p>
                    <a:p>
                      <a:pPr algn="ctr"/>
                      <a:endParaRPr lang="en-AU" sz="2200" b="1" dirty="0">
                        <a:solidFill>
                          <a:schemeClr val="bg1"/>
                        </a:solidFill>
                      </a:endParaRP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AU" sz="1600" b="1" dirty="0">
                        <a:solidFill>
                          <a:schemeClr val="bg1"/>
                        </a:solidFill>
                      </a:endParaRPr>
                    </a:p>
                    <a:p>
                      <a:pPr algn="ctr"/>
                      <a:r>
                        <a:rPr lang="en-AU" sz="1600" b="1" dirty="0">
                          <a:solidFill>
                            <a:schemeClr val="bg1"/>
                          </a:solidFill>
                        </a:rPr>
                        <a:t>Inadequate</a:t>
                      </a:r>
                    </a:p>
                    <a:p>
                      <a:pPr algn="ctr"/>
                      <a:endParaRPr lang="en-AU" sz="1600" b="1" dirty="0">
                        <a:solidFill>
                          <a:schemeClr val="bg1"/>
                        </a:solidFill>
                      </a:endParaRP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AU" sz="1600" dirty="0">
                        <a:solidFill>
                          <a:schemeClr val="bg1"/>
                        </a:solidFill>
                      </a:endParaRPr>
                    </a:p>
                    <a:p>
                      <a:pPr algn="ctr"/>
                      <a:r>
                        <a:rPr lang="en-AU" sz="1600" i="1" dirty="0">
                          <a:solidFill>
                            <a:schemeClr val="bg1"/>
                          </a:solidFill>
                        </a:rPr>
                        <a:t>Unlikely</a:t>
                      </a:r>
                      <a:r>
                        <a:rPr lang="en-AU" sz="1600" dirty="0">
                          <a:solidFill>
                            <a:schemeClr val="bg1"/>
                          </a:solidFill>
                        </a:rPr>
                        <a:t> to treat</a:t>
                      </a:r>
                    </a:p>
                  </a:txBody>
                  <a:tcPr marL="82969" marR="82969" marT="41484" marB="4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138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Method - Statistics</a:t>
            </a:r>
          </a:p>
        </p:txBody>
      </p:sp>
      <p:sp>
        <p:nvSpPr>
          <p:cNvPr id="3" name="Content Placeholder 2"/>
          <p:cNvSpPr>
            <a:spLocks noGrp="1"/>
          </p:cNvSpPr>
          <p:nvPr>
            <p:ph idx="1"/>
          </p:nvPr>
        </p:nvSpPr>
        <p:spPr>
          <a:xfrm>
            <a:off x="1010710" y="2462548"/>
            <a:ext cx="10058400" cy="4023360"/>
          </a:xfrm>
        </p:spPr>
        <p:txBody>
          <a:bodyPr/>
          <a:lstStyle/>
          <a:p>
            <a:pPr>
              <a:buFont typeface="Courier New" panose="02070309020205020404" pitchFamily="49" charset="0"/>
              <a:buChar char="o"/>
            </a:pPr>
            <a:r>
              <a:rPr lang="en-AU" dirty="0"/>
              <a:t>  Summary statistics including percentages, as appropriate   </a:t>
            </a:r>
          </a:p>
          <a:p>
            <a:pPr>
              <a:buFont typeface="Courier New" panose="02070309020205020404" pitchFamily="49" charset="0"/>
              <a:buChar char="o"/>
            </a:pPr>
            <a:r>
              <a:rPr lang="en-AU"/>
              <a:t>  Chi-Squared </a:t>
            </a:r>
            <a:r>
              <a:rPr lang="en-AU" dirty="0"/>
              <a:t>test, 95% confidence intervals using Wilson’s score interval</a:t>
            </a:r>
          </a:p>
          <a:p>
            <a:pPr>
              <a:buFont typeface="Courier New" panose="02070309020205020404" pitchFamily="49" charset="0"/>
              <a:buChar char="o"/>
            </a:pPr>
            <a:r>
              <a:rPr lang="en-AU" dirty="0"/>
              <a:t>  ANOVA or </a:t>
            </a:r>
            <a:r>
              <a:rPr lang="en-AU" dirty="0" err="1"/>
              <a:t>Kruskal</a:t>
            </a:r>
            <a:r>
              <a:rPr lang="en-AU" dirty="0"/>
              <a:t>-Wallis as appropriate </a:t>
            </a:r>
          </a:p>
          <a:p>
            <a:pPr>
              <a:buFont typeface="Courier New" panose="02070309020205020404" pitchFamily="49" charset="0"/>
              <a:buChar char="o"/>
            </a:pPr>
            <a:r>
              <a:rPr lang="en-AU" dirty="0"/>
              <a:t>  Logistic regression and odds ratios for assessing antibiotic inappropriateness risk factors</a:t>
            </a:r>
          </a:p>
          <a:p>
            <a:pPr>
              <a:buFont typeface="Courier New" panose="02070309020205020404" pitchFamily="49" charset="0"/>
              <a:buChar char="o"/>
            </a:pPr>
            <a:r>
              <a:rPr lang="en-AU" dirty="0"/>
              <a:t>  Statistical significance </a:t>
            </a:r>
            <a:r>
              <a:rPr lang="en-AU" i="1" dirty="0"/>
              <a:t>p</a:t>
            </a:r>
            <a:r>
              <a:rPr lang="en-AU" dirty="0"/>
              <a:t> &lt; 0.05 </a:t>
            </a:r>
          </a:p>
          <a:p>
            <a:pPr marL="0" indent="0">
              <a:buNone/>
            </a:pPr>
            <a:endParaRPr lang="en-AU" dirty="0"/>
          </a:p>
        </p:txBody>
      </p:sp>
    </p:spTree>
    <p:extLst>
      <p:ext uri="{BB962C8B-B14F-4D97-AF65-F5344CB8AC3E}">
        <p14:creationId xmlns:p14="http://schemas.microsoft.com/office/powerpoint/2010/main" val="147017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CCAE68-B664-403F-BFE7-F1FFFD175991}"/>
              </a:ext>
            </a:extLst>
          </p:cNvPr>
          <p:cNvSpPr>
            <a:spLocks noGrp="1"/>
          </p:cNvSpPr>
          <p:nvPr>
            <p:ph type="title"/>
          </p:nvPr>
        </p:nvSpPr>
        <p:spPr>
          <a:xfrm>
            <a:off x="355411" y="559565"/>
            <a:ext cx="3684652" cy="2620710"/>
          </a:xfrm>
        </p:spPr>
        <p:txBody>
          <a:bodyPr>
            <a:normAutofit/>
          </a:bodyPr>
          <a:lstStyle/>
          <a:p>
            <a:r>
              <a:rPr lang="en-AU" dirty="0">
                <a:solidFill>
                  <a:srgbClr val="FFFFFF"/>
                </a:solidFill>
              </a:rPr>
              <a:t>Results:</a:t>
            </a:r>
            <a:br>
              <a:rPr lang="en-AU" dirty="0">
                <a:solidFill>
                  <a:srgbClr val="FFFFFF"/>
                </a:solidFill>
              </a:rPr>
            </a:br>
            <a:r>
              <a:rPr lang="en-AU" dirty="0">
                <a:solidFill>
                  <a:srgbClr val="FFFFFF"/>
                </a:solidFill>
              </a:rPr>
              <a:t>The Patients</a:t>
            </a:r>
            <a:endParaRPr lang="en-GB" dirty="0">
              <a:solidFill>
                <a:srgbClr val="FFFFFF"/>
              </a:solidFill>
            </a:endParaRPr>
          </a:p>
        </p:txBody>
      </p:sp>
      <p:sp>
        <p:nvSpPr>
          <p:cNvPr id="14" name="Rectangle 13">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Table 4">
            <a:extLst>
              <a:ext uri="{FF2B5EF4-FFF2-40B4-BE49-F238E27FC236}">
                <a16:creationId xmlns:a16="http://schemas.microsoft.com/office/drawing/2014/main" id="{977D3499-9381-4D2C-BD16-B5B1D2B7B295}"/>
              </a:ext>
            </a:extLst>
          </p:cNvPr>
          <p:cNvGraphicFramePr>
            <a:graphicFrameLocks noGrp="1"/>
          </p:cNvGraphicFramePr>
          <p:nvPr>
            <p:extLst>
              <p:ext uri="{D42A27DB-BD31-4B8C-83A1-F6EECF244321}">
                <p14:modId xmlns:p14="http://schemas.microsoft.com/office/powerpoint/2010/main" val="468379114"/>
              </p:ext>
            </p:extLst>
          </p:nvPr>
        </p:nvGraphicFramePr>
        <p:xfrm>
          <a:off x="5507798" y="1637948"/>
          <a:ext cx="5168254" cy="3836249"/>
        </p:xfrm>
        <a:graphic>
          <a:graphicData uri="http://schemas.openxmlformats.org/drawingml/2006/table">
            <a:tbl>
              <a:tblPr firstRow="1" bandRow="1">
                <a:tableStyleId>{5C22544A-7EE6-4342-B048-85BDC9FD1C3A}</a:tableStyleId>
              </a:tblPr>
              <a:tblGrid>
                <a:gridCol w="2250009">
                  <a:extLst>
                    <a:ext uri="{9D8B030D-6E8A-4147-A177-3AD203B41FA5}">
                      <a16:colId xmlns:a16="http://schemas.microsoft.com/office/drawing/2014/main" val="3469954528"/>
                    </a:ext>
                  </a:extLst>
                </a:gridCol>
                <a:gridCol w="2918245">
                  <a:extLst>
                    <a:ext uri="{9D8B030D-6E8A-4147-A177-3AD203B41FA5}">
                      <a16:colId xmlns:a16="http://schemas.microsoft.com/office/drawing/2014/main" val="3943656436"/>
                    </a:ext>
                  </a:extLst>
                </a:gridCol>
              </a:tblGrid>
              <a:tr h="1023733">
                <a:tc>
                  <a:txBody>
                    <a:bodyPr/>
                    <a:lstStyle/>
                    <a:p>
                      <a:r>
                        <a:rPr lang="en-AU" sz="2000" dirty="0"/>
                        <a:t>Total (n) </a:t>
                      </a:r>
                      <a:br>
                        <a:rPr lang="en-AU" dirty="0"/>
                      </a:br>
                      <a:r>
                        <a:rPr lang="en-AU" b="0" dirty="0"/>
                        <a:t>Site A</a:t>
                      </a:r>
                      <a:br>
                        <a:rPr lang="en-AU" b="0" dirty="0"/>
                      </a:br>
                      <a:r>
                        <a:rPr lang="en-AU" b="0" dirty="0"/>
                        <a:t>Site B</a:t>
                      </a:r>
                      <a:endParaRPr lang="en-GB" b="0" dirty="0"/>
                    </a:p>
                  </a:txBody>
                  <a:tcPr/>
                </a:tc>
                <a:tc>
                  <a:txBody>
                    <a:bodyPr/>
                    <a:lstStyle/>
                    <a:p>
                      <a:r>
                        <a:rPr lang="en-AU" sz="2000" dirty="0"/>
                        <a:t>166 </a:t>
                      </a:r>
                    </a:p>
                    <a:p>
                      <a:r>
                        <a:rPr lang="en-GB" b="0" dirty="0"/>
                        <a:t>58</a:t>
                      </a:r>
                    </a:p>
                    <a:p>
                      <a:r>
                        <a:rPr lang="en-GB" b="0" dirty="0"/>
                        <a:t>108</a:t>
                      </a:r>
                    </a:p>
                  </a:txBody>
                  <a:tcPr/>
                </a:tc>
                <a:extLst>
                  <a:ext uri="{0D108BD9-81ED-4DB2-BD59-A6C34878D82A}">
                    <a16:rowId xmlns:a16="http://schemas.microsoft.com/office/drawing/2014/main" val="3255309515"/>
                  </a:ext>
                </a:extLst>
              </a:tr>
              <a:tr h="401788">
                <a:tc>
                  <a:txBody>
                    <a:bodyPr/>
                    <a:lstStyle/>
                    <a:p>
                      <a:r>
                        <a:rPr lang="en-AU" dirty="0"/>
                        <a:t>Gender</a:t>
                      </a:r>
                      <a:endParaRPr lang="en-GB" dirty="0"/>
                    </a:p>
                  </a:txBody>
                  <a:tcPr/>
                </a:tc>
                <a:tc>
                  <a:txBody>
                    <a:bodyPr/>
                    <a:lstStyle/>
                    <a:p>
                      <a:r>
                        <a:rPr lang="en-AU" dirty="0"/>
                        <a:t>Male = 96, Female = 70</a:t>
                      </a:r>
                      <a:endParaRPr lang="en-GB" dirty="0"/>
                    </a:p>
                  </a:txBody>
                  <a:tcPr/>
                </a:tc>
                <a:extLst>
                  <a:ext uri="{0D108BD9-81ED-4DB2-BD59-A6C34878D82A}">
                    <a16:rowId xmlns:a16="http://schemas.microsoft.com/office/drawing/2014/main" val="2205570500"/>
                  </a:ext>
                </a:extLst>
              </a:tr>
              <a:tr h="401788">
                <a:tc>
                  <a:txBody>
                    <a:bodyPr/>
                    <a:lstStyle/>
                    <a:p>
                      <a:r>
                        <a:rPr lang="en-AU" dirty="0"/>
                        <a:t>Age (Average)</a:t>
                      </a:r>
                      <a:endParaRPr lang="en-GB" dirty="0"/>
                    </a:p>
                  </a:txBody>
                  <a:tcPr/>
                </a:tc>
                <a:tc>
                  <a:txBody>
                    <a:bodyPr/>
                    <a:lstStyle/>
                    <a:p>
                      <a:r>
                        <a:rPr lang="en-AU" dirty="0"/>
                        <a:t>68 (range 18 – 96)</a:t>
                      </a:r>
                      <a:endParaRPr lang="en-GB" dirty="0"/>
                    </a:p>
                  </a:txBody>
                  <a:tcPr/>
                </a:tc>
                <a:extLst>
                  <a:ext uri="{0D108BD9-81ED-4DB2-BD59-A6C34878D82A}">
                    <a16:rowId xmlns:a16="http://schemas.microsoft.com/office/drawing/2014/main" val="4024334799"/>
                  </a:ext>
                </a:extLst>
              </a:tr>
              <a:tr h="401788">
                <a:tc>
                  <a:txBody>
                    <a:bodyPr/>
                    <a:lstStyle/>
                    <a:p>
                      <a:r>
                        <a:rPr lang="en-AU" dirty="0"/>
                        <a:t>Antibiotic allergy</a:t>
                      </a:r>
                      <a:endParaRPr lang="en-GB" dirty="0"/>
                    </a:p>
                  </a:txBody>
                  <a:tcPr/>
                </a:tc>
                <a:tc>
                  <a:txBody>
                    <a:bodyPr/>
                    <a:lstStyle/>
                    <a:p>
                      <a:r>
                        <a:rPr lang="en-AU" dirty="0"/>
                        <a:t>34 (20.4%)</a:t>
                      </a:r>
                      <a:endParaRPr lang="en-GB" dirty="0"/>
                    </a:p>
                  </a:txBody>
                  <a:tcPr/>
                </a:tc>
                <a:extLst>
                  <a:ext uri="{0D108BD9-81ED-4DB2-BD59-A6C34878D82A}">
                    <a16:rowId xmlns:a16="http://schemas.microsoft.com/office/drawing/2014/main" val="144206514"/>
                  </a:ext>
                </a:extLst>
              </a:tr>
              <a:tr h="401788">
                <a:tc>
                  <a:txBody>
                    <a:bodyPr/>
                    <a:lstStyle/>
                    <a:p>
                      <a:r>
                        <a:rPr lang="en-AU" dirty="0"/>
                        <a:t>qSOFA positive</a:t>
                      </a:r>
                      <a:endParaRPr lang="en-GB" dirty="0"/>
                    </a:p>
                  </a:txBody>
                  <a:tcPr/>
                </a:tc>
                <a:tc>
                  <a:txBody>
                    <a:bodyPr/>
                    <a:lstStyle/>
                    <a:p>
                      <a:r>
                        <a:rPr lang="en-AU" dirty="0"/>
                        <a:t>56 (33.7%)</a:t>
                      </a:r>
                      <a:endParaRPr lang="en-GB" dirty="0"/>
                    </a:p>
                  </a:txBody>
                  <a:tcPr/>
                </a:tc>
                <a:extLst>
                  <a:ext uri="{0D108BD9-81ED-4DB2-BD59-A6C34878D82A}">
                    <a16:rowId xmlns:a16="http://schemas.microsoft.com/office/drawing/2014/main" val="2361185197"/>
                  </a:ext>
                </a:extLst>
              </a:tr>
              <a:tr h="401788">
                <a:tc>
                  <a:txBody>
                    <a:bodyPr/>
                    <a:lstStyle/>
                    <a:p>
                      <a:r>
                        <a:rPr lang="en-AU" dirty="0"/>
                        <a:t>Died in hospital</a:t>
                      </a:r>
                      <a:endParaRPr lang="en-GB" dirty="0"/>
                    </a:p>
                  </a:txBody>
                  <a:tcPr/>
                </a:tc>
                <a:tc>
                  <a:txBody>
                    <a:bodyPr/>
                    <a:lstStyle/>
                    <a:p>
                      <a:r>
                        <a:rPr lang="en-AU" dirty="0"/>
                        <a:t>16 (9.63%)</a:t>
                      </a:r>
                      <a:endParaRPr lang="en-GB" dirty="0"/>
                    </a:p>
                  </a:txBody>
                  <a:tcPr/>
                </a:tc>
                <a:extLst>
                  <a:ext uri="{0D108BD9-81ED-4DB2-BD59-A6C34878D82A}">
                    <a16:rowId xmlns:a16="http://schemas.microsoft.com/office/drawing/2014/main" val="2902056929"/>
                  </a:ext>
                </a:extLst>
              </a:tr>
              <a:tr h="401788">
                <a:tc>
                  <a:txBody>
                    <a:bodyPr/>
                    <a:lstStyle/>
                    <a:p>
                      <a:r>
                        <a:rPr lang="en-AU" dirty="0"/>
                        <a:t>Transferred </a:t>
                      </a:r>
                      <a:endParaRPr lang="en-GB" dirty="0"/>
                    </a:p>
                  </a:txBody>
                  <a:tcPr/>
                </a:tc>
                <a:tc>
                  <a:txBody>
                    <a:bodyPr/>
                    <a:lstStyle/>
                    <a:p>
                      <a:r>
                        <a:rPr lang="en-AU" dirty="0"/>
                        <a:t>57 (34.3%)</a:t>
                      </a:r>
                    </a:p>
                  </a:txBody>
                  <a:tcPr/>
                </a:tc>
                <a:extLst>
                  <a:ext uri="{0D108BD9-81ED-4DB2-BD59-A6C34878D82A}">
                    <a16:rowId xmlns:a16="http://schemas.microsoft.com/office/drawing/2014/main" val="4228297504"/>
                  </a:ext>
                </a:extLst>
              </a:tr>
              <a:tr h="401788">
                <a:tc>
                  <a:txBody>
                    <a:bodyPr/>
                    <a:lstStyle/>
                    <a:p>
                      <a:r>
                        <a:rPr lang="en-AU" dirty="0"/>
                        <a:t>Discussed with ID</a:t>
                      </a:r>
                      <a:endParaRPr lang="en-GB" dirty="0"/>
                    </a:p>
                  </a:txBody>
                  <a:tcPr/>
                </a:tc>
                <a:tc>
                  <a:txBody>
                    <a:bodyPr/>
                    <a:lstStyle/>
                    <a:p>
                      <a:r>
                        <a:rPr lang="en-AU" dirty="0"/>
                        <a:t>19 (11.4%)</a:t>
                      </a:r>
                    </a:p>
                  </a:txBody>
                  <a:tcPr/>
                </a:tc>
                <a:extLst>
                  <a:ext uri="{0D108BD9-81ED-4DB2-BD59-A6C34878D82A}">
                    <a16:rowId xmlns:a16="http://schemas.microsoft.com/office/drawing/2014/main" val="2333635458"/>
                  </a:ext>
                </a:extLst>
              </a:tr>
            </a:tbl>
          </a:graphicData>
        </a:graphic>
      </p:graphicFrame>
    </p:spTree>
    <p:extLst>
      <p:ext uri="{BB962C8B-B14F-4D97-AF65-F5344CB8AC3E}">
        <p14:creationId xmlns:p14="http://schemas.microsoft.com/office/powerpoint/2010/main" val="299798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3976E-EBBD-43B4-B885-2EBC0E88F63D}"/>
              </a:ext>
            </a:extLst>
          </p:cNvPr>
          <p:cNvPicPr>
            <a:picLocks noChangeAspect="1"/>
          </p:cNvPicPr>
          <p:nvPr/>
        </p:nvPicPr>
        <p:blipFill>
          <a:blip r:embed="rId3"/>
          <a:stretch>
            <a:fillRect/>
          </a:stretch>
        </p:blipFill>
        <p:spPr>
          <a:xfrm>
            <a:off x="1228318" y="265325"/>
            <a:ext cx="9735364" cy="6015115"/>
          </a:xfrm>
          <a:prstGeom prst="rect">
            <a:avLst/>
          </a:prstGeom>
        </p:spPr>
      </p:pic>
    </p:spTree>
    <p:extLst>
      <p:ext uri="{BB962C8B-B14F-4D97-AF65-F5344CB8AC3E}">
        <p14:creationId xmlns:p14="http://schemas.microsoft.com/office/powerpoint/2010/main" val="330803507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3341</TotalTime>
  <Words>2667</Words>
  <Application>Microsoft Office PowerPoint</Application>
  <PresentationFormat>Widescreen</PresentationFormat>
  <Paragraphs>269</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Courier New</vt:lpstr>
      <vt:lpstr>Times New Roman</vt:lpstr>
      <vt:lpstr>Wingdings</vt:lpstr>
      <vt:lpstr>Retrospect</vt:lpstr>
      <vt:lpstr>The Antibiotic Battleground:  Fighting Sepsis in Rural Emergency Departments</vt:lpstr>
      <vt:lpstr>What is Sepsis?  “life-threatening organ dysfunction caused by a dysregulated host response to infection”. </vt:lpstr>
      <vt:lpstr>Aim</vt:lpstr>
      <vt:lpstr>Method</vt:lpstr>
      <vt:lpstr>Data Collected</vt:lpstr>
      <vt:lpstr>Appropriateness Criteria - NAPS</vt:lpstr>
      <vt:lpstr>Method - Statistics</vt:lpstr>
      <vt:lpstr>Results: The Patients</vt:lpstr>
      <vt:lpstr>PowerPoint Presentation</vt:lpstr>
      <vt:lpstr>Antibiotic Appropriateness: </vt:lpstr>
      <vt:lpstr>Antibiotic Appropriateness</vt:lpstr>
      <vt:lpstr>Patient characteristics stratified by antibiotic appropriateness category </vt:lpstr>
      <vt:lpstr>Dosing</vt:lpstr>
      <vt:lpstr>Some observations so far…</vt:lpstr>
      <vt:lpstr>PowerPoint Presentation</vt:lpstr>
      <vt:lpstr>Take Home Points</vt:lpstr>
      <vt:lpstr>Where to from here?</vt:lpstr>
      <vt:lpstr>Acknowledgements</vt:lpstr>
      <vt:lpstr>Questions</vt:lpstr>
      <vt:lpstr>Site comparison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Antibiotic Battleground:  Fighting sepsis in rural Emergency Departments</dc:title>
  <dc:creator>Ariane Smedley</dc:creator>
  <cp:lastModifiedBy>Anne Cooke</cp:lastModifiedBy>
  <cp:revision>67</cp:revision>
  <dcterms:created xsi:type="dcterms:W3CDTF">2020-10-30T09:02:40Z</dcterms:created>
  <dcterms:modified xsi:type="dcterms:W3CDTF">2020-11-05T04:08:36Z</dcterms:modified>
</cp:coreProperties>
</file>