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quickStyle1.xml" ContentType="application/vnd.openxmlformats-officedocument.drawingml.diagramStyle+xml"/>
  <Override PartName="/ppt/theme/theme1.xml" ContentType="application/vnd.openxmlformats-officedocument.theme+xml"/>
  <Override PartName="/ppt/diagrams/layout1.xml" ContentType="application/vnd.openxmlformats-officedocument.drawingml.diagramLayout+xml"/>
  <Override PartName="/ppt/charts/colors1.xml" ContentType="application/vnd.ms-office.chartcolor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style6.xml" ContentType="application/vnd.ms-office.chartstyle+xml"/>
  <Override PartName="/ppt/charts/chart5.xml" ContentType="application/vnd.openxmlformats-officedocument.drawingml.chart+xml"/>
  <Override PartName="/ppt/charts/colors5.xml" ContentType="application/vnd.ms-office.chartcolorstyle+xml"/>
  <Override PartName="/ppt/charts/chart6.xml" ContentType="application/vnd.openxmlformats-officedocument.drawingml.chart+xml"/>
  <Override PartName="/ppt/charts/chartEx1.xml" ContentType="application/vnd.ms-office.chartex+xml"/>
  <Override PartName="/ppt/charts/style7.xml" ContentType="application/vnd.ms-office.chartstyle+xml"/>
  <Override PartName="/ppt/charts/colors7.xml" ContentType="application/vnd.ms-office.chartcolorstyle+xml"/>
  <Override PartName="/ppt/charts/chart7.xml" ContentType="application/vnd.openxmlformats-officedocument.drawingml.chart+xml"/>
  <Override PartName="/ppt/charts/style8.xml" ContentType="application/vnd.ms-office.chartstyle+xml"/>
  <Override PartName="/ppt/charts/colors8.xml" ContentType="application/vnd.ms-office.chartcolorstyle+xml"/>
  <Override PartName="/ppt/charts/style5.xml" ContentType="application/vnd.ms-office.chartstyle+xml"/>
  <Override PartName="/ppt/charts/colors6.xml" ContentType="application/vnd.ms-office.chartcolor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9" r:id="rId4"/>
    <p:sldId id="260" r:id="rId5"/>
    <p:sldId id="263" r:id="rId6"/>
    <p:sldId id="269" r:id="rId7"/>
    <p:sldId id="257" r:id="rId8"/>
    <p:sldId id="274" r:id="rId9"/>
    <p:sldId id="275" r:id="rId10"/>
    <p:sldId id="289" r:id="rId11"/>
    <p:sldId id="261" r:id="rId12"/>
    <p:sldId id="292" r:id="rId13"/>
    <p:sldId id="268" r:id="rId14"/>
    <p:sldId id="296" r:id="rId15"/>
    <p:sldId id="294" r:id="rId16"/>
    <p:sldId id="272" r:id="rId17"/>
    <p:sldId id="273" r:id="rId18"/>
    <p:sldId id="29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51"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mars\Downloads\Surgeries-Meeting-Inclusion-Criteria-Dalb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mars\Downloads\All-Sites-V2%20(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mars\Downloads\Updated-graph.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bmars\Downloads\Updated-graph.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bmars\OneDrive\Documents\Griffith%20Medicine\Year%20Three%20-%202021\Research%20Project\Final%20Presentation\Appropriateness-of-Antibiotics.xlsx" TargetMode="External"/><Relationship Id="rId2" Type="http://schemas.microsoft.com/office/2011/relationships/chartColorStyle" Target="colors7.xml"/><Relationship Id="rId1" Type="http://schemas.microsoft.com/office/2011/relationships/chartStyle" Target="style7.xml"/></Relationships>
</file>

<file path=ppt/charts/_rels/chart7.xml.rels><?xml version="1.0" encoding="UTF-8" standalone="yes"?>
<Relationships xmlns="http://schemas.openxmlformats.org/package/2006/relationships"><Relationship Id="rId3" Type="http://schemas.openxmlformats.org/officeDocument/2006/relationships/oleObject" Target="file:///C:\Users\bmars\OneDrive\Documents\Griffith%20Medicine\Year%20Three%20-%202021\Research%20Project\Final%20Presentation\All-Clean-Kingaroy-Data%20(2).xlsx" TargetMode="External"/><Relationship Id="rId2" Type="http://schemas.microsoft.com/office/2011/relationships/chartColorStyle" Target="colors8.xml"/><Relationship Id="rId1" Type="http://schemas.microsoft.com/office/2011/relationships/chartStyle" Target="style8.xml"/></Relationships>
</file>

<file path=ppt/charts/_rels/chartEx1.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file:///C:\Users\bmars\OneDrive\Documents\Griffith%20Medicine\Year%20Three%20-%202021\Research%20Project\Final%20Presentation\Data%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Surgeries Meeting Inclusion Criteria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Surgical Catergorisation</c:v>
          </c:tx>
          <c:spPr>
            <a:solidFill>
              <a:schemeClr val="accent1"/>
            </a:solidFill>
            <a:ln>
              <a:noFill/>
            </a:ln>
            <a:effectLst/>
          </c:spPr>
          <c:invertIfNegative val="0"/>
          <c:cat>
            <c:strRef>
              <c:f>Appropriateness!$K$2:$K$4</c:f>
              <c:strCache>
                <c:ptCount val="3"/>
                <c:pt idx="0">
                  <c:v>General Surgry</c:v>
                </c:pt>
                <c:pt idx="1">
                  <c:v>Gynaecological Surgery</c:v>
                </c:pt>
                <c:pt idx="2">
                  <c:v>Obstetric Surgery</c:v>
                </c:pt>
              </c:strCache>
            </c:strRef>
          </c:cat>
          <c:val>
            <c:numRef>
              <c:f>Appropriateness!$L$2:$L$4</c:f>
              <c:numCache>
                <c:formatCode>General</c:formatCode>
                <c:ptCount val="3"/>
                <c:pt idx="0">
                  <c:v>57</c:v>
                </c:pt>
                <c:pt idx="1">
                  <c:v>52</c:v>
                </c:pt>
                <c:pt idx="2">
                  <c:v>23</c:v>
                </c:pt>
              </c:numCache>
            </c:numRef>
          </c:val>
          <c:extLst>
            <c:ext xmlns:c16="http://schemas.microsoft.com/office/drawing/2014/chart" uri="{C3380CC4-5D6E-409C-BE32-E72D297353CC}">
              <c16:uniqueId val="{00000000-8AB5-4DA4-AAFA-40241927A4C1}"/>
            </c:ext>
          </c:extLst>
        </c:ser>
        <c:dLbls>
          <c:showLegendKey val="0"/>
          <c:showVal val="0"/>
          <c:showCatName val="0"/>
          <c:showSerName val="0"/>
          <c:showPercent val="0"/>
          <c:showBubbleSize val="0"/>
        </c:dLbls>
        <c:gapWidth val="219"/>
        <c:overlap val="-27"/>
        <c:axId val="2122410152"/>
        <c:axId val="2122457912"/>
      </c:barChart>
      <c:catAx>
        <c:axId val="21224101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2457912"/>
        <c:crosses val="autoZero"/>
        <c:auto val="1"/>
        <c:lblAlgn val="ctr"/>
        <c:lblOffset val="100"/>
        <c:noMultiLvlLbl val="0"/>
      </c:catAx>
      <c:valAx>
        <c:axId val="21224579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n = No. Patients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2410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Distribution of Antibiotic Prophylaxis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'D Obstetric'!$B$27</c:f>
              <c:strCache>
                <c:ptCount val="1"/>
                <c:pt idx="0">
                  <c:v>Cephazolin 2g</c:v>
                </c:pt>
              </c:strCache>
            </c:strRef>
          </c:tx>
          <c:spPr>
            <a:solidFill>
              <a:schemeClr val="accent1"/>
            </a:solidFill>
            <a:ln>
              <a:noFill/>
            </a:ln>
            <a:effectLst/>
          </c:spPr>
          <c:invertIfNegative val="0"/>
          <c:cat>
            <c:strRef>
              <c:f>'D Obstetric'!$A$28:$A$38</c:f>
              <c:strCache>
                <c:ptCount val="11"/>
                <c:pt idx="0">
                  <c:v>Lap. Cholesystectomy</c:v>
                </c:pt>
                <c:pt idx="1">
                  <c:v>Lap. Hernia</c:v>
                </c:pt>
                <c:pt idx="2">
                  <c:v>Open Hernia</c:v>
                </c:pt>
                <c:pt idx="3">
                  <c:v>Haemorrhoidectomy</c:v>
                </c:pt>
                <c:pt idx="4">
                  <c:v>Skin Excision</c:v>
                </c:pt>
                <c:pt idx="5">
                  <c:v>Hysterectomy</c:v>
                </c:pt>
                <c:pt idx="6">
                  <c:v>Lap. Gynaecological</c:v>
                </c:pt>
                <c:pt idx="7">
                  <c:v>Lletz</c:v>
                </c:pt>
                <c:pt idx="8">
                  <c:v>Hysteroscopy</c:v>
                </c:pt>
                <c:pt idx="9">
                  <c:v>Caesarian</c:v>
                </c:pt>
                <c:pt idx="10">
                  <c:v>Other</c:v>
                </c:pt>
              </c:strCache>
            </c:strRef>
          </c:cat>
          <c:val>
            <c:numRef>
              <c:f>'D Obstetric'!$B$28:$B$38</c:f>
              <c:numCache>
                <c:formatCode>General</c:formatCode>
                <c:ptCount val="11"/>
                <c:pt idx="0">
                  <c:v>11</c:v>
                </c:pt>
                <c:pt idx="1">
                  <c:v>8</c:v>
                </c:pt>
                <c:pt idx="2">
                  <c:v>15</c:v>
                </c:pt>
                <c:pt idx="3">
                  <c:v>1</c:v>
                </c:pt>
                <c:pt idx="4">
                  <c:v>3</c:v>
                </c:pt>
                <c:pt idx="5">
                  <c:v>2</c:v>
                </c:pt>
                <c:pt idx="6">
                  <c:v>7</c:v>
                </c:pt>
                <c:pt idx="7">
                  <c:v>0</c:v>
                </c:pt>
                <c:pt idx="8">
                  <c:v>0</c:v>
                </c:pt>
                <c:pt idx="9">
                  <c:v>17</c:v>
                </c:pt>
                <c:pt idx="10">
                  <c:v>0</c:v>
                </c:pt>
              </c:numCache>
            </c:numRef>
          </c:val>
          <c:extLst>
            <c:ext xmlns:c16="http://schemas.microsoft.com/office/drawing/2014/chart" uri="{C3380CC4-5D6E-409C-BE32-E72D297353CC}">
              <c16:uniqueId val="{00000000-E8E0-4147-9A27-733889455633}"/>
            </c:ext>
          </c:extLst>
        </c:ser>
        <c:ser>
          <c:idx val="1"/>
          <c:order val="1"/>
          <c:tx>
            <c:strRef>
              <c:f>'D Obstetric'!$C$27</c:f>
              <c:strCache>
                <c:ptCount val="1"/>
                <c:pt idx="0">
                  <c:v>Cephazolin 2g + Metronidazole 500mg</c:v>
                </c:pt>
              </c:strCache>
            </c:strRef>
          </c:tx>
          <c:spPr>
            <a:solidFill>
              <a:schemeClr val="accent2"/>
            </a:solidFill>
            <a:ln>
              <a:noFill/>
            </a:ln>
            <a:effectLst/>
          </c:spPr>
          <c:invertIfNegative val="0"/>
          <c:cat>
            <c:strRef>
              <c:f>'D Obstetric'!$A$28:$A$38</c:f>
              <c:strCache>
                <c:ptCount val="11"/>
                <c:pt idx="0">
                  <c:v>Lap. Cholesystectomy</c:v>
                </c:pt>
                <c:pt idx="1">
                  <c:v>Lap. Hernia</c:v>
                </c:pt>
                <c:pt idx="2">
                  <c:v>Open Hernia</c:v>
                </c:pt>
                <c:pt idx="3">
                  <c:v>Haemorrhoidectomy</c:v>
                </c:pt>
                <c:pt idx="4">
                  <c:v>Skin Excision</c:v>
                </c:pt>
                <c:pt idx="5">
                  <c:v>Hysterectomy</c:v>
                </c:pt>
                <c:pt idx="6">
                  <c:v>Lap. Gynaecological</c:v>
                </c:pt>
                <c:pt idx="7">
                  <c:v>Lletz</c:v>
                </c:pt>
                <c:pt idx="8">
                  <c:v>Hysteroscopy</c:v>
                </c:pt>
                <c:pt idx="9">
                  <c:v>Caesarian</c:v>
                </c:pt>
                <c:pt idx="10">
                  <c:v>Other</c:v>
                </c:pt>
              </c:strCache>
            </c:strRef>
          </c:cat>
          <c:val>
            <c:numRef>
              <c:f>'D Obstetric'!$C$28:$C$38</c:f>
              <c:numCache>
                <c:formatCode>General</c:formatCode>
                <c:ptCount val="11"/>
                <c:pt idx="0">
                  <c:v>0</c:v>
                </c:pt>
                <c:pt idx="1">
                  <c:v>0</c:v>
                </c:pt>
                <c:pt idx="2">
                  <c:v>0</c:v>
                </c:pt>
                <c:pt idx="3">
                  <c:v>2</c:v>
                </c:pt>
                <c:pt idx="4">
                  <c:v>0</c:v>
                </c:pt>
                <c:pt idx="5">
                  <c:v>9</c:v>
                </c:pt>
                <c:pt idx="6">
                  <c:v>0</c:v>
                </c:pt>
                <c:pt idx="7">
                  <c:v>0</c:v>
                </c:pt>
                <c:pt idx="8">
                  <c:v>0</c:v>
                </c:pt>
                <c:pt idx="9">
                  <c:v>0</c:v>
                </c:pt>
                <c:pt idx="10">
                  <c:v>0</c:v>
                </c:pt>
              </c:numCache>
            </c:numRef>
          </c:val>
          <c:extLst>
            <c:ext xmlns:c16="http://schemas.microsoft.com/office/drawing/2014/chart" uri="{C3380CC4-5D6E-409C-BE32-E72D297353CC}">
              <c16:uniqueId val="{00000001-E8E0-4147-9A27-733889455633}"/>
            </c:ext>
          </c:extLst>
        </c:ser>
        <c:ser>
          <c:idx val="2"/>
          <c:order val="2"/>
          <c:tx>
            <c:strRef>
              <c:f>'D Obstetric'!$D$27</c:f>
              <c:strCache>
                <c:ptCount val="1"/>
                <c:pt idx="0">
                  <c:v>Metronidazole 500mg</c:v>
                </c:pt>
              </c:strCache>
            </c:strRef>
          </c:tx>
          <c:spPr>
            <a:solidFill>
              <a:schemeClr val="accent3"/>
            </a:solidFill>
            <a:ln>
              <a:noFill/>
            </a:ln>
            <a:effectLst/>
          </c:spPr>
          <c:invertIfNegative val="0"/>
          <c:cat>
            <c:strRef>
              <c:f>'D Obstetric'!$A$28:$A$38</c:f>
              <c:strCache>
                <c:ptCount val="11"/>
                <c:pt idx="0">
                  <c:v>Lap. Cholesystectomy</c:v>
                </c:pt>
                <c:pt idx="1">
                  <c:v>Lap. Hernia</c:v>
                </c:pt>
                <c:pt idx="2">
                  <c:v>Open Hernia</c:v>
                </c:pt>
                <c:pt idx="3">
                  <c:v>Haemorrhoidectomy</c:v>
                </c:pt>
                <c:pt idx="4">
                  <c:v>Skin Excision</c:v>
                </c:pt>
                <c:pt idx="5">
                  <c:v>Hysterectomy</c:v>
                </c:pt>
                <c:pt idx="6">
                  <c:v>Lap. Gynaecological</c:v>
                </c:pt>
                <c:pt idx="7">
                  <c:v>Lletz</c:v>
                </c:pt>
                <c:pt idx="8">
                  <c:v>Hysteroscopy</c:v>
                </c:pt>
                <c:pt idx="9">
                  <c:v>Caesarian</c:v>
                </c:pt>
                <c:pt idx="10">
                  <c:v>Other</c:v>
                </c:pt>
              </c:strCache>
            </c:strRef>
          </c:cat>
          <c:val>
            <c:numRef>
              <c:f>'D Obstetric'!$D$28:$D$38</c:f>
              <c:numCache>
                <c:formatCode>General</c:formatCode>
                <c:ptCount val="11"/>
                <c:pt idx="0">
                  <c:v>0</c:v>
                </c:pt>
                <c:pt idx="1">
                  <c:v>0</c:v>
                </c:pt>
                <c:pt idx="2">
                  <c:v>0</c:v>
                </c:pt>
                <c:pt idx="3">
                  <c:v>1</c:v>
                </c:pt>
                <c:pt idx="4">
                  <c:v>0</c:v>
                </c:pt>
                <c:pt idx="5">
                  <c:v>0</c:v>
                </c:pt>
                <c:pt idx="6">
                  <c:v>0</c:v>
                </c:pt>
                <c:pt idx="7">
                  <c:v>0</c:v>
                </c:pt>
                <c:pt idx="8">
                  <c:v>0</c:v>
                </c:pt>
                <c:pt idx="9">
                  <c:v>0</c:v>
                </c:pt>
                <c:pt idx="10">
                  <c:v>0</c:v>
                </c:pt>
              </c:numCache>
            </c:numRef>
          </c:val>
          <c:extLst>
            <c:ext xmlns:c16="http://schemas.microsoft.com/office/drawing/2014/chart" uri="{C3380CC4-5D6E-409C-BE32-E72D297353CC}">
              <c16:uniqueId val="{00000002-E8E0-4147-9A27-733889455633}"/>
            </c:ext>
          </c:extLst>
        </c:ser>
        <c:ser>
          <c:idx val="3"/>
          <c:order val="3"/>
          <c:tx>
            <c:strRef>
              <c:f>'D Obstetric'!$E$27</c:f>
              <c:strCache>
                <c:ptCount val="1"/>
                <c:pt idx="0">
                  <c:v>Cephazolin 1g</c:v>
                </c:pt>
              </c:strCache>
            </c:strRef>
          </c:tx>
          <c:spPr>
            <a:solidFill>
              <a:schemeClr val="accent4"/>
            </a:solidFill>
            <a:ln>
              <a:noFill/>
            </a:ln>
            <a:effectLst/>
          </c:spPr>
          <c:invertIfNegative val="0"/>
          <c:cat>
            <c:strRef>
              <c:f>'D Obstetric'!$A$28:$A$38</c:f>
              <c:strCache>
                <c:ptCount val="11"/>
                <c:pt idx="0">
                  <c:v>Lap. Cholesystectomy</c:v>
                </c:pt>
                <c:pt idx="1">
                  <c:v>Lap. Hernia</c:v>
                </c:pt>
                <c:pt idx="2">
                  <c:v>Open Hernia</c:v>
                </c:pt>
                <c:pt idx="3">
                  <c:v>Haemorrhoidectomy</c:v>
                </c:pt>
                <c:pt idx="4">
                  <c:v>Skin Excision</c:v>
                </c:pt>
                <c:pt idx="5">
                  <c:v>Hysterectomy</c:v>
                </c:pt>
                <c:pt idx="6">
                  <c:v>Lap. Gynaecological</c:v>
                </c:pt>
                <c:pt idx="7">
                  <c:v>Lletz</c:v>
                </c:pt>
                <c:pt idx="8">
                  <c:v>Hysteroscopy</c:v>
                </c:pt>
                <c:pt idx="9">
                  <c:v>Caesarian</c:v>
                </c:pt>
                <c:pt idx="10">
                  <c:v>Other</c:v>
                </c:pt>
              </c:strCache>
            </c:strRef>
          </c:cat>
          <c:val>
            <c:numRef>
              <c:f>'D Obstetric'!$E$28:$E$38</c:f>
              <c:numCache>
                <c:formatCode>General</c:formatCode>
                <c:ptCount val="11"/>
                <c:pt idx="0">
                  <c:v>0</c:v>
                </c:pt>
                <c:pt idx="1">
                  <c:v>0</c:v>
                </c:pt>
                <c:pt idx="2">
                  <c:v>0</c:v>
                </c:pt>
                <c:pt idx="3">
                  <c:v>0</c:v>
                </c:pt>
                <c:pt idx="4">
                  <c:v>1</c:v>
                </c:pt>
                <c:pt idx="5">
                  <c:v>0</c:v>
                </c:pt>
                <c:pt idx="6">
                  <c:v>0</c:v>
                </c:pt>
                <c:pt idx="7">
                  <c:v>0</c:v>
                </c:pt>
                <c:pt idx="8">
                  <c:v>0</c:v>
                </c:pt>
                <c:pt idx="9">
                  <c:v>0</c:v>
                </c:pt>
                <c:pt idx="10">
                  <c:v>0</c:v>
                </c:pt>
              </c:numCache>
            </c:numRef>
          </c:val>
          <c:extLst>
            <c:ext xmlns:c16="http://schemas.microsoft.com/office/drawing/2014/chart" uri="{C3380CC4-5D6E-409C-BE32-E72D297353CC}">
              <c16:uniqueId val="{00000003-E8E0-4147-9A27-733889455633}"/>
            </c:ext>
          </c:extLst>
        </c:ser>
        <c:ser>
          <c:idx val="4"/>
          <c:order val="4"/>
          <c:tx>
            <c:strRef>
              <c:f>'D Obstetric'!$F$27</c:f>
              <c:strCache>
                <c:ptCount val="1"/>
                <c:pt idx="0">
                  <c:v>No Prophylactic Antibiotics</c:v>
                </c:pt>
              </c:strCache>
            </c:strRef>
          </c:tx>
          <c:spPr>
            <a:solidFill>
              <a:schemeClr val="accent4">
                <a:lumMod val="75000"/>
              </a:schemeClr>
            </a:solidFill>
            <a:ln>
              <a:noFill/>
            </a:ln>
            <a:effectLst/>
          </c:spPr>
          <c:invertIfNegative val="0"/>
          <c:cat>
            <c:strRef>
              <c:f>'D Obstetric'!$A$28:$A$38</c:f>
              <c:strCache>
                <c:ptCount val="11"/>
                <c:pt idx="0">
                  <c:v>Lap. Cholesystectomy</c:v>
                </c:pt>
                <c:pt idx="1">
                  <c:v>Lap. Hernia</c:v>
                </c:pt>
                <c:pt idx="2">
                  <c:v>Open Hernia</c:v>
                </c:pt>
                <c:pt idx="3">
                  <c:v>Haemorrhoidectomy</c:v>
                </c:pt>
                <c:pt idx="4">
                  <c:v>Skin Excision</c:v>
                </c:pt>
                <c:pt idx="5">
                  <c:v>Hysterectomy</c:v>
                </c:pt>
                <c:pt idx="6">
                  <c:v>Lap. Gynaecological</c:v>
                </c:pt>
                <c:pt idx="7">
                  <c:v>Lletz</c:v>
                </c:pt>
                <c:pt idx="8">
                  <c:v>Hysteroscopy</c:v>
                </c:pt>
                <c:pt idx="9">
                  <c:v>Caesarian</c:v>
                </c:pt>
                <c:pt idx="10">
                  <c:v>Other</c:v>
                </c:pt>
              </c:strCache>
            </c:strRef>
          </c:cat>
          <c:val>
            <c:numRef>
              <c:f>'D Obstetric'!$F$28:$F$38</c:f>
              <c:numCache>
                <c:formatCode>General</c:formatCode>
                <c:ptCount val="11"/>
                <c:pt idx="0">
                  <c:v>0</c:v>
                </c:pt>
                <c:pt idx="1">
                  <c:v>1</c:v>
                </c:pt>
                <c:pt idx="2">
                  <c:v>2</c:v>
                </c:pt>
                <c:pt idx="3">
                  <c:v>0</c:v>
                </c:pt>
                <c:pt idx="4">
                  <c:v>4</c:v>
                </c:pt>
                <c:pt idx="5">
                  <c:v>2</c:v>
                </c:pt>
                <c:pt idx="6">
                  <c:v>4</c:v>
                </c:pt>
                <c:pt idx="7">
                  <c:v>10</c:v>
                </c:pt>
                <c:pt idx="8">
                  <c:v>10</c:v>
                </c:pt>
                <c:pt idx="9">
                  <c:v>1</c:v>
                </c:pt>
                <c:pt idx="10">
                  <c:v>8</c:v>
                </c:pt>
              </c:numCache>
            </c:numRef>
          </c:val>
          <c:extLst>
            <c:ext xmlns:c16="http://schemas.microsoft.com/office/drawing/2014/chart" uri="{C3380CC4-5D6E-409C-BE32-E72D297353CC}">
              <c16:uniqueId val="{00000004-E8E0-4147-9A27-733889455633}"/>
            </c:ext>
          </c:extLst>
        </c:ser>
        <c:dLbls>
          <c:showLegendKey val="0"/>
          <c:showVal val="0"/>
          <c:showCatName val="0"/>
          <c:showSerName val="0"/>
          <c:showPercent val="0"/>
          <c:showBubbleSize val="0"/>
        </c:dLbls>
        <c:gapWidth val="150"/>
        <c:overlap val="100"/>
        <c:axId val="300845784"/>
        <c:axId val="300848736"/>
      </c:barChart>
      <c:catAx>
        <c:axId val="3008457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0848736"/>
        <c:crosses val="autoZero"/>
        <c:auto val="1"/>
        <c:lblAlgn val="ctr"/>
        <c:lblOffset val="100"/>
        <c:noMultiLvlLbl val="0"/>
      </c:catAx>
      <c:valAx>
        <c:axId val="3008487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0845784"/>
        <c:crosses val="autoZero"/>
        <c:crossBetween val="between"/>
      </c:valAx>
      <c:spPr>
        <a:noFill/>
        <a:ln>
          <a:noFill/>
        </a:ln>
        <a:effectLst/>
      </c:spPr>
    </c:plotArea>
    <c:legend>
      <c:legendPos val="b"/>
      <c:layout>
        <c:manualLayout>
          <c:xMode val="edge"/>
          <c:yMode val="edge"/>
          <c:x val="2.83724604924761E-2"/>
          <c:y val="0.77163596319617267"/>
          <c:w val="0.93903532167859083"/>
          <c:h val="0.2012259106596141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Surgeries Meeting Inclusion Criteria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Sheet1!$W$3:$W$5</c:f>
              <c:strCache>
                <c:ptCount val="3"/>
                <c:pt idx="0">
                  <c:v>General Surgery</c:v>
                </c:pt>
                <c:pt idx="1">
                  <c:v>Obstetric Surgery</c:v>
                </c:pt>
                <c:pt idx="2">
                  <c:v>Gynaecological Surgery</c:v>
                </c:pt>
              </c:strCache>
            </c:strRef>
          </c:cat>
          <c:val>
            <c:numRef>
              <c:f>Sheet1!$X$3:$X$5</c:f>
              <c:numCache>
                <c:formatCode>General</c:formatCode>
                <c:ptCount val="3"/>
                <c:pt idx="0">
                  <c:v>98</c:v>
                </c:pt>
                <c:pt idx="1">
                  <c:v>26</c:v>
                </c:pt>
                <c:pt idx="2">
                  <c:v>76</c:v>
                </c:pt>
              </c:numCache>
            </c:numRef>
          </c:val>
          <c:extLst>
            <c:ext xmlns:c16="http://schemas.microsoft.com/office/drawing/2014/chart" uri="{C3380CC4-5D6E-409C-BE32-E72D297353CC}">
              <c16:uniqueId val="{00000000-4B6F-4402-AECF-4F86CA765179}"/>
            </c:ext>
          </c:extLst>
        </c:ser>
        <c:dLbls>
          <c:showLegendKey val="0"/>
          <c:showVal val="0"/>
          <c:showCatName val="0"/>
          <c:showSerName val="0"/>
          <c:showPercent val="0"/>
          <c:showBubbleSize val="0"/>
        </c:dLbls>
        <c:gapWidth val="219"/>
        <c:overlap val="-27"/>
        <c:axId val="545702352"/>
        <c:axId val="545703992"/>
      </c:barChart>
      <c:catAx>
        <c:axId val="54570235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Surgical Categorisation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5703992"/>
        <c:crosses val="autoZero"/>
        <c:auto val="1"/>
        <c:lblAlgn val="ctr"/>
        <c:lblOffset val="100"/>
        <c:noMultiLvlLbl val="0"/>
      </c:catAx>
      <c:valAx>
        <c:axId val="5457039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n = No. Patients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57023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a:t>Distribution of </a:t>
            </a:r>
            <a:r>
              <a:rPr lang="en-AU"/>
              <a:t>Antibiotic Prophylaxis</a:t>
            </a:r>
            <a:endParaRPr lang="en-AU"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Cefazolin 2g</c:v>
                </c:pt>
              </c:strCache>
            </c:strRef>
          </c:tx>
          <c:spPr>
            <a:solidFill>
              <a:schemeClr val="accent1"/>
            </a:solidFill>
            <a:ln>
              <a:noFill/>
            </a:ln>
            <a:effectLst/>
          </c:spPr>
          <c:invertIfNegative val="0"/>
          <c:cat>
            <c:strRef>
              <c:f>Sheet1!$A$2:$A$10</c:f>
              <c:strCache>
                <c:ptCount val="9"/>
                <c:pt idx="0">
                  <c:v>Lap Hernia Repair</c:v>
                </c:pt>
                <c:pt idx="1">
                  <c:v>Lap Cholecystectomy</c:v>
                </c:pt>
                <c:pt idx="2">
                  <c:v>Open Hernia</c:v>
                </c:pt>
                <c:pt idx="3">
                  <c:v>Breast Procedure</c:v>
                </c:pt>
                <c:pt idx="4">
                  <c:v>Lap Gyn Procedure</c:v>
                </c:pt>
                <c:pt idx="5">
                  <c:v>Cone Biopsy</c:v>
                </c:pt>
                <c:pt idx="6">
                  <c:v>Endometrial Ablation</c:v>
                </c:pt>
                <c:pt idx="7">
                  <c:v>LLETZ</c:v>
                </c:pt>
                <c:pt idx="8">
                  <c:v>Cesearean Section</c:v>
                </c:pt>
              </c:strCache>
            </c:strRef>
          </c:cat>
          <c:val>
            <c:numRef>
              <c:f>Sheet1!$B$2:$B$10</c:f>
              <c:numCache>
                <c:formatCode>General</c:formatCode>
                <c:ptCount val="9"/>
                <c:pt idx="0">
                  <c:v>6</c:v>
                </c:pt>
                <c:pt idx="1">
                  <c:v>24</c:v>
                </c:pt>
                <c:pt idx="2">
                  <c:v>47</c:v>
                </c:pt>
                <c:pt idx="3">
                  <c:v>12</c:v>
                </c:pt>
                <c:pt idx="4">
                  <c:v>13</c:v>
                </c:pt>
                <c:pt idx="5">
                  <c:v>10</c:v>
                </c:pt>
                <c:pt idx="6">
                  <c:v>14</c:v>
                </c:pt>
                <c:pt idx="7">
                  <c:v>2</c:v>
                </c:pt>
                <c:pt idx="8">
                  <c:v>24</c:v>
                </c:pt>
              </c:numCache>
            </c:numRef>
          </c:val>
          <c:extLst>
            <c:ext xmlns:c16="http://schemas.microsoft.com/office/drawing/2014/chart" uri="{C3380CC4-5D6E-409C-BE32-E72D297353CC}">
              <c16:uniqueId val="{00000000-9209-4019-8645-90E32916E011}"/>
            </c:ext>
          </c:extLst>
        </c:ser>
        <c:ser>
          <c:idx val="1"/>
          <c:order val="1"/>
          <c:tx>
            <c:strRef>
              <c:f>Sheet1!$C$1</c:f>
              <c:strCache>
                <c:ptCount val="1"/>
                <c:pt idx="0">
                  <c:v>OTHER - In Line with Therapeutic Guidelines</c:v>
                </c:pt>
              </c:strCache>
            </c:strRef>
          </c:tx>
          <c:spPr>
            <a:solidFill>
              <a:schemeClr val="accent2"/>
            </a:solidFill>
            <a:ln>
              <a:noFill/>
            </a:ln>
            <a:effectLst/>
          </c:spPr>
          <c:invertIfNegative val="0"/>
          <c:cat>
            <c:strRef>
              <c:f>Sheet1!$A$2:$A$10</c:f>
              <c:strCache>
                <c:ptCount val="9"/>
                <c:pt idx="0">
                  <c:v>Lap Hernia Repair</c:v>
                </c:pt>
                <c:pt idx="1">
                  <c:v>Lap Cholecystectomy</c:v>
                </c:pt>
                <c:pt idx="2">
                  <c:v>Open Hernia</c:v>
                </c:pt>
                <c:pt idx="3">
                  <c:v>Breast Procedure</c:v>
                </c:pt>
                <c:pt idx="4">
                  <c:v>Lap Gyn Procedure</c:v>
                </c:pt>
                <c:pt idx="5">
                  <c:v>Cone Biopsy</c:v>
                </c:pt>
                <c:pt idx="6">
                  <c:v>Endometrial Ablation</c:v>
                </c:pt>
                <c:pt idx="7">
                  <c:v>LLETZ</c:v>
                </c:pt>
                <c:pt idx="8">
                  <c:v>Cesearean Section</c:v>
                </c:pt>
              </c:strCache>
            </c:strRef>
          </c:cat>
          <c:val>
            <c:numRef>
              <c:f>Sheet1!$C$2:$C$10</c:f>
              <c:numCache>
                <c:formatCode>General</c:formatCode>
                <c:ptCount val="9"/>
                <c:pt idx="0">
                  <c:v>0</c:v>
                </c:pt>
                <c:pt idx="2">
                  <c:v>2</c:v>
                </c:pt>
                <c:pt idx="3">
                  <c:v>1</c:v>
                </c:pt>
                <c:pt idx="4">
                  <c:v>0</c:v>
                </c:pt>
                <c:pt idx="5">
                  <c:v>3</c:v>
                </c:pt>
                <c:pt idx="6">
                  <c:v>1</c:v>
                </c:pt>
                <c:pt idx="7">
                  <c:v>0</c:v>
                </c:pt>
                <c:pt idx="8">
                  <c:v>1</c:v>
                </c:pt>
              </c:numCache>
            </c:numRef>
          </c:val>
          <c:extLst>
            <c:ext xmlns:c16="http://schemas.microsoft.com/office/drawing/2014/chart" uri="{C3380CC4-5D6E-409C-BE32-E72D297353CC}">
              <c16:uniqueId val="{00000001-9209-4019-8645-90E32916E011}"/>
            </c:ext>
          </c:extLst>
        </c:ser>
        <c:ser>
          <c:idx val="2"/>
          <c:order val="2"/>
          <c:tx>
            <c:strRef>
              <c:f>Sheet1!$D$1</c:f>
              <c:strCache>
                <c:ptCount val="1"/>
                <c:pt idx="0">
                  <c:v>No Prophylaxsis</c:v>
                </c:pt>
              </c:strCache>
            </c:strRef>
          </c:tx>
          <c:spPr>
            <a:solidFill>
              <a:srgbClr val="FF0000"/>
            </a:solidFill>
            <a:ln>
              <a:noFill/>
            </a:ln>
            <a:effectLst/>
          </c:spPr>
          <c:invertIfNegative val="0"/>
          <c:cat>
            <c:strRef>
              <c:f>Sheet1!$A$2:$A$10</c:f>
              <c:strCache>
                <c:ptCount val="9"/>
                <c:pt idx="0">
                  <c:v>Lap Hernia Repair</c:v>
                </c:pt>
                <c:pt idx="1">
                  <c:v>Lap Cholecystectomy</c:v>
                </c:pt>
                <c:pt idx="2">
                  <c:v>Open Hernia</c:v>
                </c:pt>
                <c:pt idx="3">
                  <c:v>Breast Procedure</c:v>
                </c:pt>
                <c:pt idx="4">
                  <c:v>Lap Gyn Procedure</c:v>
                </c:pt>
                <c:pt idx="5">
                  <c:v>Cone Biopsy</c:v>
                </c:pt>
                <c:pt idx="6">
                  <c:v>Endometrial Ablation</c:v>
                </c:pt>
                <c:pt idx="7">
                  <c:v>LLETZ</c:v>
                </c:pt>
                <c:pt idx="8">
                  <c:v>Cesearean Section</c:v>
                </c:pt>
              </c:strCache>
            </c:strRef>
          </c:cat>
          <c:val>
            <c:numRef>
              <c:f>Sheet1!$D$2:$D$10</c:f>
              <c:numCache>
                <c:formatCode>General</c:formatCode>
                <c:ptCount val="9"/>
                <c:pt idx="0">
                  <c:v>0</c:v>
                </c:pt>
                <c:pt idx="1">
                  <c:v>2</c:v>
                </c:pt>
                <c:pt idx="2">
                  <c:v>3</c:v>
                </c:pt>
                <c:pt idx="3">
                  <c:v>1</c:v>
                </c:pt>
                <c:pt idx="4">
                  <c:v>0</c:v>
                </c:pt>
                <c:pt idx="5">
                  <c:v>4</c:v>
                </c:pt>
                <c:pt idx="6">
                  <c:v>2</c:v>
                </c:pt>
                <c:pt idx="7">
                  <c:v>24</c:v>
                </c:pt>
                <c:pt idx="8">
                  <c:v>1</c:v>
                </c:pt>
              </c:numCache>
            </c:numRef>
          </c:val>
          <c:extLst>
            <c:ext xmlns:c16="http://schemas.microsoft.com/office/drawing/2014/chart" uri="{C3380CC4-5D6E-409C-BE32-E72D297353CC}">
              <c16:uniqueId val="{00000002-9209-4019-8645-90E32916E011}"/>
            </c:ext>
          </c:extLst>
        </c:ser>
        <c:dLbls>
          <c:showLegendKey val="0"/>
          <c:showVal val="0"/>
          <c:showCatName val="0"/>
          <c:showSerName val="0"/>
          <c:showPercent val="0"/>
          <c:showBubbleSize val="0"/>
        </c:dLbls>
        <c:gapWidth val="182"/>
        <c:overlap val="100"/>
        <c:axId val="859968768"/>
        <c:axId val="859968352"/>
      </c:barChart>
      <c:catAx>
        <c:axId val="859968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59968352"/>
        <c:crosses val="autoZero"/>
        <c:auto val="1"/>
        <c:lblAlgn val="ctr"/>
        <c:lblOffset val="100"/>
        <c:noMultiLvlLbl val="0"/>
      </c:catAx>
      <c:valAx>
        <c:axId val="8599683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59968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Distribution of Antibiotic</a:t>
            </a:r>
            <a:r>
              <a:rPr lang="en-AU" baseline="0"/>
              <a:t> Prophylaxis</a:t>
            </a:r>
            <a:endParaRPr lang="en-AU"/>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'Gen Surg'!$I$32</c:f>
              <c:strCache>
                <c:ptCount val="1"/>
                <c:pt idx="0">
                  <c:v>Cephazolin 2g</c:v>
                </c:pt>
              </c:strCache>
            </c:strRef>
          </c:tx>
          <c:spPr>
            <a:solidFill>
              <a:schemeClr val="accent1"/>
            </a:solidFill>
            <a:ln>
              <a:noFill/>
            </a:ln>
            <a:effectLst/>
          </c:spPr>
          <c:invertIfNegative val="0"/>
          <c:cat>
            <c:strRef>
              <c:f>'Gen Surg'!$H$33:$H$42</c:f>
              <c:strCache>
                <c:ptCount val="10"/>
                <c:pt idx="0">
                  <c:v>Lap. Hernia Repair</c:v>
                </c:pt>
                <c:pt idx="1">
                  <c:v>Lap. Cholecystectomy</c:v>
                </c:pt>
                <c:pt idx="2">
                  <c:v>Open Cholecystectomy</c:v>
                </c:pt>
                <c:pt idx="3">
                  <c:v>Open Hernia</c:v>
                </c:pt>
                <c:pt idx="4">
                  <c:v>Haemorrhoidectomy</c:v>
                </c:pt>
                <c:pt idx="5">
                  <c:v>Skin Lesion excision w/ Graft or Flap</c:v>
                </c:pt>
                <c:pt idx="6">
                  <c:v>Elective Caesarean Section</c:v>
                </c:pt>
                <c:pt idx="7">
                  <c:v>Gyn. Lap. Procedure</c:v>
                </c:pt>
                <c:pt idx="8">
                  <c:v>Hysterectomy</c:v>
                </c:pt>
                <c:pt idx="9">
                  <c:v>Other</c:v>
                </c:pt>
              </c:strCache>
            </c:strRef>
          </c:cat>
          <c:val>
            <c:numRef>
              <c:f>'Gen Surg'!$I$33:$I$42</c:f>
              <c:numCache>
                <c:formatCode>General</c:formatCode>
                <c:ptCount val="10"/>
                <c:pt idx="0">
                  <c:v>18</c:v>
                </c:pt>
                <c:pt idx="1">
                  <c:v>22</c:v>
                </c:pt>
                <c:pt idx="2">
                  <c:v>1</c:v>
                </c:pt>
                <c:pt idx="3">
                  <c:v>15</c:v>
                </c:pt>
                <c:pt idx="4">
                  <c:v>1</c:v>
                </c:pt>
                <c:pt idx="5">
                  <c:v>6</c:v>
                </c:pt>
                <c:pt idx="6">
                  <c:v>28</c:v>
                </c:pt>
                <c:pt idx="7">
                  <c:v>5</c:v>
                </c:pt>
                <c:pt idx="8">
                  <c:v>4</c:v>
                </c:pt>
                <c:pt idx="9">
                  <c:v>3</c:v>
                </c:pt>
              </c:numCache>
            </c:numRef>
          </c:val>
          <c:extLst>
            <c:ext xmlns:c16="http://schemas.microsoft.com/office/drawing/2014/chart" uri="{C3380CC4-5D6E-409C-BE32-E72D297353CC}">
              <c16:uniqueId val="{00000000-D22D-4825-8D1F-49804893FB68}"/>
            </c:ext>
          </c:extLst>
        </c:ser>
        <c:ser>
          <c:idx val="1"/>
          <c:order val="1"/>
          <c:tx>
            <c:strRef>
              <c:f>'Gen Surg'!$J$32</c:f>
              <c:strCache>
                <c:ptCount val="1"/>
                <c:pt idx="0">
                  <c:v>Cephazolin 1g</c:v>
                </c:pt>
              </c:strCache>
            </c:strRef>
          </c:tx>
          <c:spPr>
            <a:solidFill>
              <a:schemeClr val="accent2"/>
            </a:solidFill>
            <a:ln>
              <a:noFill/>
            </a:ln>
            <a:effectLst/>
          </c:spPr>
          <c:invertIfNegative val="0"/>
          <c:cat>
            <c:strRef>
              <c:f>'Gen Surg'!$H$33:$H$42</c:f>
              <c:strCache>
                <c:ptCount val="10"/>
                <c:pt idx="0">
                  <c:v>Lap. Hernia Repair</c:v>
                </c:pt>
                <c:pt idx="1">
                  <c:v>Lap. Cholecystectomy</c:v>
                </c:pt>
                <c:pt idx="2">
                  <c:v>Open Cholecystectomy</c:v>
                </c:pt>
                <c:pt idx="3">
                  <c:v>Open Hernia</c:v>
                </c:pt>
                <c:pt idx="4">
                  <c:v>Haemorrhoidectomy</c:v>
                </c:pt>
                <c:pt idx="5">
                  <c:v>Skin Lesion excision w/ Graft or Flap</c:v>
                </c:pt>
                <c:pt idx="6">
                  <c:v>Elective Caesarean Section</c:v>
                </c:pt>
                <c:pt idx="7">
                  <c:v>Gyn. Lap. Procedure</c:v>
                </c:pt>
                <c:pt idx="8">
                  <c:v>Hysterectomy</c:v>
                </c:pt>
                <c:pt idx="9">
                  <c:v>Other</c:v>
                </c:pt>
              </c:strCache>
            </c:strRef>
          </c:cat>
          <c:val>
            <c:numRef>
              <c:f>'Gen Surg'!$J$33:$J$42</c:f>
              <c:numCache>
                <c:formatCode>General</c:formatCode>
                <c:ptCount val="10"/>
                <c:pt idx="0">
                  <c:v>0</c:v>
                </c:pt>
                <c:pt idx="1">
                  <c:v>1</c:v>
                </c:pt>
                <c:pt idx="2">
                  <c:v>0</c:v>
                </c:pt>
                <c:pt idx="3">
                  <c:v>0</c:v>
                </c:pt>
                <c:pt idx="4">
                  <c:v>0</c:v>
                </c:pt>
                <c:pt idx="5">
                  <c:v>6</c:v>
                </c:pt>
                <c:pt idx="6">
                  <c:v>0</c:v>
                </c:pt>
                <c:pt idx="7">
                  <c:v>0</c:v>
                </c:pt>
                <c:pt idx="8">
                  <c:v>7</c:v>
                </c:pt>
                <c:pt idx="9">
                  <c:v>0</c:v>
                </c:pt>
              </c:numCache>
            </c:numRef>
          </c:val>
          <c:extLst>
            <c:ext xmlns:c16="http://schemas.microsoft.com/office/drawing/2014/chart" uri="{C3380CC4-5D6E-409C-BE32-E72D297353CC}">
              <c16:uniqueId val="{00000001-D22D-4825-8D1F-49804893FB68}"/>
            </c:ext>
          </c:extLst>
        </c:ser>
        <c:ser>
          <c:idx val="2"/>
          <c:order val="2"/>
          <c:tx>
            <c:strRef>
              <c:f>'Gen Surg'!$K$32</c:f>
              <c:strCache>
                <c:ptCount val="1"/>
                <c:pt idx="0">
                  <c:v>2 x Cephazolin 1g</c:v>
                </c:pt>
              </c:strCache>
            </c:strRef>
          </c:tx>
          <c:spPr>
            <a:solidFill>
              <a:schemeClr val="accent3"/>
            </a:solidFill>
            <a:ln>
              <a:noFill/>
            </a:ln>
            <a:effectLst/>
          </c:spPr>
          <c:invertIfNegative val="0"/>
          <c:cat>
            <c:strRef>
              <c:f>'Gen Surg'!$H$33:$H$42</c:f>
              <c:strCache>
                <c:ptCount val="10"/>
                <c:pt idx="0">
                  <c:v>Lap. Hernia Repair</c:v>
                </c:pt>
                <c:pt idx="1">
                  <c:v>Lap. Cholecystectomy</c:v>
                </c:pt>
                <c:pt idx="2">
                  <c:v>Open Cholecystectomy</c:v>
                </c:pt>
                <c:pt idx="3">
                  <c:v>Open Hernia</c:v>
                </c:pt>
                <c:pt idx="4">
                  <c:v>Haemorrhoidectomy</c:v>
                </c:pt>
                <c:pt idx="5">
                  <c:v>Skin Lesion excision w/ Graft or Flap</c:v>
                </c:pt>
                <c:pt idx="6">
                  <c:v>Elective Caesarean Section</c:v>
                </c:pt>
                <c:pt idx="7">
                  <c:v>Gyn. Lap. Procedure</c:v>
                </c:pt>
                <c:pt idx="8">
                  <c:v>Hysterectomy</c:v>
                </c:pt>
                <c:pt idx="9">
                  <c:v>Other</c:v>
                </c:pt>
              </c:strCache>
            </c:strRef>
          </c:cat>
          <c:val>
            <c:numRef>
              <c:f>'Gen Surg'!$K$33:$K$42</c:f>
              <c:numCache>
                <c:formatCode>General</c:formatCode>
                <c:ptCount val="10"/>
                <c:pt idx="0">
                  <c:v>0</c:v>
                </c:pt>
                <c:pt idx="1">
                  <c:v>0</c:v>
                </c:pt>
                <c:pt idx="2">
                  <c:v>0</c:v>
                </c:pt>
                <c:pt idx="3">
                  <c:v>1</c:v>
                </c:pt>
                <c:pt idx="4">
                  <c:v>0</c:v>
                </c:pt>
                <c:pt idx="5">
                  <c:v>0</c:v>
                </c:pt>
                <c:pt idx="6">
                  <c:v>0</c:v>
                </c:pt>
                <c:pt idx="7">
                  <c:v>0</c:v>
                </c:pt>
                <c:pt idx="8">
                  <c:v>1</c:v>
                </c:pt>
                <c:pt idx="9">
                  <c:v>0</c:v>
                </c:pt>
              </c:numCache>
            </c:numRef>
          </c:val>
          <c:extLst>
            <c:ext xmlns:c16="http://schemas.microsoft.com/office/drawing/2014/chart" uri="{C3380CC4-5D6E-409C-BE32-E72D297353CC}">
              <c16:uniqueId val="{00000002-D22D-4825-8D1F-49804893FB68}"/>
            </c:ext>
          </c:extLst>
        </c:ser>
        <c:ser>
          <c:idx val="3"/>
          <c:order val="3"/>
          <c:tx>
            <c:strRef>
              <c:f>'Gen Surg'!$L$32</c:f>
              <c:strCache>
                <c:ptCount val="1"/>
                <c:pt idx="0">
                  <c:v>Cephazolin 2g + Metronidazole 500mg</c:v>
                </c:pt>
              </c:strCache>
            </c:strRef>
          </c:tx>
          <c:spPr>
            <a:solidFill>
              <a:schemeClr val="accent4"/>
            </a:solidFill>
            <a:ln>
              <a:noFill/>
            </a:ln>
            <a:effectLst/>
          </c:spPr>
          <c:invertIfNegative val="0"/>
          <c:cat>
            <c:strRef>
              <c:f>'Gen Surg'!$H$33:$H$42</c:f>
              <c:strCache>
                <c:ptCount val="10"/>
                <c:pt idx="0">
                  <c:v>Lap. Hernia Repair</c:v>
                </c:pt>
                <c:pt idx="1">
                  <c:v>Lap. Cholecystectomy</c:v>
                </c:pt>
                <c:pt idx="2">
                  <c:v>Open Cholecystectomy</c:v>
                </c:pt>
                <c:pt idx="3">
                  <c:v>Open Hernia</c:v>
                </c:pt>
                <c:pt idx="4">
                  <c:v>Haemorrhoidectomy</c:v>
                </c:pt>
                <c:pt idx="5">
                  <c:v>Skin Lesion excision w/ Graft or Flap</c:v>
                </c:pt>
                <c:pt idx="6">
                  <c:v>Elective Caesarean Section</c:v>
                </c:pt>
                <c:pt idx="7">
                  <c:v>Gyn. Lap. Procedure</c:v>
                </c:pt>
                <c:pt idx="8">
                  <c:v>Hysterectomy</c:v>
                </c:pt>
                <c:pt idx="9">
                  <c:v>Other</c:v>
                </c:pt>
              </c:strCache>
            </c:strRef>
          </c:cat>
          <c:val>
            <c:numRef>
              <c:f>'Gen Surg'!$L$33:$L$42</c:f>
              <c:numCache>
                <c:formatCode>General</c:formatCode>
                <c:ptCount val="10"/>
                <c:pt idx="0">
                  <c:v>0</c:v>
                </c:pt>
                <c:pt idx="1">
                  <c:v>0</c:v>
                </c:pt>
                <c:pt idx="2">
                  <c:v>0</c:v>
                </c:pt>
                <c:pt idx="3">
                  <c:v>0</c:v>
                </c:pt>
                <c:pt idx="4">
                  <c:v>3</c:v>
                </c:pt>
                <c:pt idx="5">
                  <c:v>0</c:v>
                </c:pt>
                <c:pt idx="6">
                  <c:v>0</c:v>
                </c:pt>
                <c:pt idx="7">
                  <c:v>0</c:v>
                </c:pt>
                <c:pt idx="8">
                  <c:v>3</c:v>
                </c:pt>
                <c:pt idx="9">
                  <c:v>2</c:v>
                </c:pt>
              </c:numCache>
            </c:numRef>
          </c:val>
          <c:extLst>
            <c:ext xmlns:c16="http://schemas.microsoft.com/office/drawing/2014/chart" uri="{C3380CC4-5D6E-409C-BE32-E72D297353CC}">
              <c16:uniqueId val="{00000003-D22D-4825-8D1F-49804893FB68}"/>
            </c:ext>
          </c:extLst>
        </c:ser>
        <c:ser>
          <c:idx val="4"/>
          <c:order val="4"/>
          <c:tx>
            <c:strRef>
              <c:f>'Gen Surg'!$M$32</c:f>
              <c:strCache>
                <c:ptCount val="1"/>
                <c:pt idx="0">
                  <c:v>Metronidazole 500mg</c:v>
                </c:pt>
              </c:strCache>
            </c:strRef>
          </c:tx>
          <c:spPr>
            <a:solidFill>
              <a:schemeClr val="accent5"/>
            </a:solidFill>
            <a:ln>
              <a:noFill/>
            </a:ln>
            <a:effectLst/>
          </c:spPr>
          <c:invertIfNegative val="0"/>
          <c:cat>
            <c:strRef>
              <c:f>'Gen Surg'!$H$33:$H$42</c:f>
              <c:strCache>
                <c:ptCount val="10"/>
                <c:pt idx="0">
                  <c:v>Lap. Hernia Repair</c:v>
                </c:pt>
                <c:pt idx="1">
                  <c:v>Lap. Cholecystectomy</c:v>
                </c:pt>
                <c:pt idx="2">
                  <c:v>Open Cholecystectomy</c:v>
                </c:pt>
                <c:pt idx="3">
                  <c:v>Open Hernia</c:v>
                </c:pt>
                <c:pt idx="4">
                  <c:v>Haemorrhoidectomy</c:v>
                </c:pt>
                <c:pt idx="5">
                  <c:v>Skin Lesion excision w/ Graft or Flap</c:v>
                </c:pt>
                <c:pt idx="6">
                  <c:v>Elective Caesarean Section</c:v>
                </c:pt>
                <c:pt idx="7">
                  <c:v>Gyn. Lap. Procedure</c:v>
                </c:pt>
                <c:pt idx="8">
                  <c:v>Hysterectomy</c:v>
                </c:pt>
                <c:pt idx="9">
                  <c:v>Other</c:v>
                </c:pt>
              </c:strCache>
            </c:strRef>
          </c:cat>
          <c:val>
            <c:numRef>
              <c:f>'Gen Surg'!$M$33:$M$42</c:f>
              <c:numCache>
                <c:formatCode>General</c:formatCode>
                <c:ptCount val="10"/>
                <c:pt idx="0">
                  <c:v>0</c:v>
                </c:pt>
                <c:pt idx="1">
                  <c:v>0</c:v>
                </c:pt>
                <c:pt idx="2">
                  <c:v>0</c:v>
                </c:pt>
                <c:pt idx="3">
                  <c:v>0</c:v>
                </c:pt>
                <c:pt idx="4">
                  <c:v>1</c:v>
                </c:pt>
                <c:pt idx="5">
                  <c:v>0</c:v>
                </c:pt>
                <c:pt idx="6">
                  <c:v>0</c:v>
                </c:pt>
                <c:pt idx="7">
                  <c:v>0</c:v>
                </c:pt>
                <c:pt idx="8">
                  <c:v>0</c:v>
                </c:pt>
                <c:pt idx="9">
                  <c:v>0</c:v>
                </c:pt>
              </c:numCache>
            </c:numRef>
          </c:val>
          <c:extLst>
            <c:ext xmlns:c16="http://schemas.microsoft.com/office/drawing/2014/chart" uri="{C3380CC4-5D6E-409C-BE32-E72D297353CC}">
              <c16:uniqueId val="{00000004-D22D-4825-8D1F-49804893FB68}"/>
            </c:ext>
          </c:extLst>
        </c:ser>
        <c:ser>
          <c:idx val="5"/>
          <c:order val="5"/>
          <c:tx>
            <c:strRef>
              <c:f>'Gen Surg'!$N$32</c:f>
              <c:strCache>
                <c:ptCount val="1"/>
                <c:pt idx="0">
                  <c:v>Lincomycin 600mg</c:v>
                </c:pt>
              </c:strCache>
            </c:strRef>
          </c:tx>
          <c:spPr>
            <a:solidFill>
              <a:schemeClr val="accent6"/>
            </a:solidFill>
            <a:ln>
              <a:noFill/>
            </a:ln>
            <a:effectLst/>
          </c:spPr>
          <c:invertIfNegative val="0"/>
          <c:cat>
            <c:strRef>
              <c:f>'Gen Surg'!$H$33:$H$42</c:f>
              <c:strCache>
                <c:ptCount val="10"/>
                <c:pt idx="0">
                  <c:v>Lap. Hernia Repair</c:v>
                </c:pt>
                <c:pt idx="1">
                  <c:v>Lap. Cholecystectomy</c:v>
                </c:pt>
                <c:pt idx="2">
                  <c:v>Open Cholecystectomy</c:v>
                </c:pt>
                <c:pt idx="3">
                  <c:v>Open Hernia</c:v>
                </c:pt>
                <c:pt idx="4">
                  <c:v>Haemorrhoidectomy</c:v>
                </c:pt>
                <c:pt idx="5">
                  <c:v>Skin Lesion excision w/ Graft or Flap</c:v>
                </c:pt>
                <c:pt idx="6">
                  <c:v>Elective Caesarean Section</c:v>
                </c:pt>
                <c:pt idx="7">
                  <c:v>Gyn. Lap. Procedure</c:v>
                </c:pt>
                <c:pt idx="8">
                  <c:v>Hysterectomy</c:v>
                </c:pt>
                <c:pt idx="9">
                  <c:v>Other</c:v>
                </c:pt>
              </c:strCache>
            </c:strRef>
          </c:cat>
          <c:val>
            <c:numRef>
              <c:f>'Gen Surg'!$N$33:$N$42</c:f>
              <c:numCache>
                <c:formatCode>General</c:formatCode>
                <c:ptCount val="10"/>
                <c:pt idx="0">
                  <c:v>1</c:v>
                </c:pt>
                <c:pt idx="1">
                  <c:v>0</c:v>
                </c:pt>
                <c:pt idx="2">
                  <c:v>0</c:v>
                </c:pt>
                <c:pt idx="3">
                  <c:v>0</c:v>
                </c:pt>
                <c:pt idx="4">
                  <c:v>0</c:v>
                </c:pt>
                <c:pt idx="5">
                  <c:v>0</c:v>
                </c:pt>
                <c:pt idx="6">
                  <c:v>0</c:v>
                </c:pt>
                <c:pt idx="7">
                  <c:v>0</c:v>
                </c:pt>
                <c:pt idx="8">
                  <c:v>0</c:v>
                </c:pt>
                <c:pt idx="9">
                  <c:v>0</c:v>
                </c:pt>
              </c:numCache>
            </c:numRef>
          </c:val>
          <c:extLst>
            <c:ext xmlns:c16="http://schemas.microsoft.com/office/drawing/2014/chart" uri="{C3380CC4-5D6E-409C-BE32-E72D297353CC}">
              <c16:uniqueId val="{00000005-D22D-4825-8D1F-49804893FB68}"/>
            </c:ext>
          </c:extLst>
        </c:ser>
        <c:ser>
          <c:idx val="6"/>
          <c:order val="6"/>
          <c:tx>
            <c:strRef>
              <c:f>'Gen Surg'!$O$32</c:f>
              <c:strCache>
                <c:ptCount val="1"/>
                <c:pt idx="0">
                  <c:v>Cephalothin 2g IV</c:v>
                </c:pt>
              </c:strCache>
            </c:strRef>
          </c:tx>
          <c:spPr>
            <a:solidFill>
              <a:schemeClr val="accent1">
                <a:lumMod val="60000"/>
              </a:schemeClr>
            </a:solidFill>
            <a:ln>
              <a:noFill/>
            </a:ln>
            <a:effectLst/>
          </c:spPr>
          <c:invertIfNegative val="0"/>
          <c:cat>
            <c:strRef>
              <c:f>'Gen Surg'!$H$33:$H$42</c:f>
              <c:strCache>
                <c:ptCount val="10"/>
                <c:pt idx="0">
                  <c:v>Lap. Hernia Repair</c:v>
                </c:pt>
                <c:pt idx="1">
                  <c:v>Lap. Cholecystectomy</c:v>
                </c:pt>
                <c:pt idx="2">
                  <c:v>Open Cholecystectomy</c:v>
                </c:pt>
                <c:pt idx="3">
                  <c:v>Open Hernia</c:v>
                </c:pt>
                <c:pt idx="4">
                  <c:v>Haemorrhoidectomy</c:v>
                </c:pt>
                <c:pt idx="5">
                  <c:v>Skin Lesion excision w/ Graft or Flap</c:v>
                </c:pt>
                <c:pt idx="6">
                  <c:v>Elective Caesarean Section</c:v>
                </c:pt>
                <c:pt idx="7">
                  <c:v>Gyn. Lap. Procedure</c:v>
                </c:pt>
                <c:pt idx="8">
                  <c:v>Hysterectomy</c:v>
                </c:pt>
                <c:pt idx="9">
                  <c:v>Other</c:v>
                </c:pt>
              </c:strCache>
            </c:strRef>
          </c:cat>
          <c:val>
            <c:numRef>
              <c:f>'Gen Surg'!$O$33:$O$42</c:f>
              <c:numCache>
                <c:formatCode>General</c:formatCode>
                <c:ptCount val="10"/>
                <c:pt idx="0">
                  <c:v>0</c:v>
                </c:pt>
                <c:pt idx="1">
                  <c:v>0</c:v>
                </c:pt>
                <c:pt idx="2">
                  <c:v>0</c:v>
                </c:pt>
                <c:pt idx="3">
                  <c:v>0</c:v>
                </c:pt>
                <c:pt idx="4">
                  <c:v>0</c:v>
                </c:pt>
                <c:pt idx="5">
                  <c:v>0</c:v>
                </c:pt>
                <c:pt idx="6">
                  <c:v>1</c:v>
                </c:pt>
                <c:pt idx="7">
                  <c:v>0</c:v>
                </c:pt>
                <c:pt idx="8">
                  <c:v>0</c:v>
                </c:pt>
                <c:pt idx="9">
                  <c:v>0</c:v>
                </c:pt>
              </c:numCache>
            </c:numRef>
          </c:val>
          <c:extLst>
            <c:ext xmlns:c16="http://schemas.microsoft.com/office/drawing/2014/chart" uri="{C3380CC4-5D6E-409C-BE32-E72D297353CC}">
              <c16:uniqueId val="{00000006-D22D-4825-8D1F-49804893FB68}"/>
            </c:ext>
          </c:extLst>
        </c:ser>
        <c:ser>
          <c:idx val="7"/>
          <c:order val="7"/>
          <c:tx>
            <c:strRef>
              <c:f>'Gen Surg'!$P$32</c:f>
              <c:strCache>
                <c:ptCount val="1"/>
                <c:pt idx="0">
                  <c:v>No Prophylactic Antibiotic</c:v>
                </c:pt>
              </c:strCache>
            </c:strRef>
          </c:tx>
          <c:spPr>
            <a:solidFill>
              <a:schemeClr val="accent2">
                <a:lumMod val="60000"/>
              </a:schemeClr>
            </a:solidFill>
            <a:ln>
              <a:noFill/>
            </a:ln>
            <a:effectLst/>
          </c:spPr>
          <c:invertIfNegative val="0"/>
          <c:cat>
            <c:strRef>
              <c:f>'Gen Surg'!$H$33:$H$42</c:f>
              <c:strCache>
                <c:ptCount val="10"/>
                <c:pt idx="0">
                  <c:v>Lap. Hernia Repair</c:v>
                </c:pt>
                <c:pt idx="1">
                  <c:v>Lap. Cholecystectomy</c:v>
                </c:pt>
                <c:pt idx="2">
                  <c:v>Open Cholecystectomy</c:v>
                </c:pt>
                <c:pt idx="3">
                  <c:v>Open Hernia</c:v>
                </c:pt>
                <c:pt idx="4">
                  <c:v>Haemorrhoidectomy</c:v>
                </c:pt>
                <c:pt idx="5">
                  <c:v>Skin Lesion excision w/ Graft or Flap</c:v>
                </c:pt>
                <c:pt idx="6">
                  <c:v>Elective Caesarean Section</c:v>
                </c:pt>
                <c:pt idx="7">
                  <c:v>Gyn. Lap. Procedure</c:v>
                </c:pt>
                <c:pt idx="8">
                  <c:v>Hysterectomy</c:v>
                </c:pt>
                <c:pt idx="9">
                  <c:v>Other</c:v>
                </c:pt>
              </c:strCache>
            </c:strRef>
          </c:cat>
          <c:val>
            <c:numRef>
              <c:f>'Gen Surg'!$P$33:$P$42</c:f>
              <c:numCache>
                <c:formatCode>General</c:formatCode>
                <c:ptCount val="10"/>
                <c:pt idx="0">
                  <c:v>2</c:v>
                </c:pt>
                <c:pt idx="1">
                  <c:v>5</c:v>
                </c:pt>
                <c:pt idx="2">
                  <c:v>0</c:v>
                </c:pt>
                <c:pt idx="3">
                  <c:v>2</c:v>
                </c:pt>
                <c:pt idx="4">
                  <c:v>0</c:v>
                </c:pt>
                <c:pt idx="5">
                  <c:v>13</c:v>
                </c:pt>
                <c:pt idx="6">
                  <c:v>1</c:v>
                </c:pt>
                <c:pt idx="7">
                  <c:v>0</c:v>
                </c:pt>
                <c:pt idx="8">
                  <c:v>0</c:v>
                </c:pt>
                <c:pt idx="9">
                  <c:v>7</c:v>
                </c:pt>
              </c:numCache>
            </c:numRef>
          </c:val>
          <c:extLst>
            <c:ext xmlns:c16="http://schemas.microsoft.com/office/drawing/2014/chart" uri="{C3380CC4-5D6E-409C-BE32-E72D297353CC}">
              <c16:uniqueId val="{00000007-D22D-4825-8D1F-49804893FB68}"/>
            </c:ext>
          </c:extLst>
        </c:ser>
        <c:dLbls>
          <c:showLegendKey val="0"/>
          <c:showVal val="0"/>
          <c:showCatName val="0"/>
          <c:showSerName val="0"/>
          <c:showPercent val="0"/>
          <c:showBubbleSize val="0"/>
        </c:dLbls>
        <c:gapWidth val="150"/>
        <c:overlap val="100"/>
        <c:axId val="629118112"/>
        <c:axId val="629109584"/>
      </c:barChart>
      <c:catAx>
        <c:axId val="629118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109584"/>
        <c:crosses val="autoZero"/>
        <c:auto val="1"/>
        <c:lblAlgn val="ctr"/>
        <c:lblOffset val="100"/>
        <c:noMultiLvlLbl val="0"/>
      </c:catAx>
      <c:valAx>
        <c:axId val="6291095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118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Prophylaxis based on surgery performed at each site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Appropriateness!$Z$2</c:f>
              <c:strCache>
                <c:ptCount val="1"/>
                <c:pt idx="0">
                  <c:v>Dalby</c:v>
                </c:pt>
              </c:strCache>
            </c:strRef>
          </c:tx>
          <c:spPr>
            <a:solidFill>
              <a:schemeClr val="accent1"/>
            </a:solidFill>
            <a:ln>
              <a:noFill/>
            </a:ln>
            <a:effectLst/>
          </c:spPr>
          <c:invertIfNegative val="0"/>
          <c:cat>
            <c:strRef>
              <c:f>Appropriateness!$AA$1:$AI$1</c:f>
              <c:strCache>
                <c:ptCount val="9"/>
                <c:pt idx="0">
                  <c:v>Average</c:v>
                </c:pt>
                <c:pt idx="1">
                  <c:v>Lap Choly</c:v>
                </c:pt>
                <c:pt idx="2">
                  <c:v>Lap Hernia</c:v>
                </c:pt>
                <c:pt idx="3">
                  <c:v>Open Hernia</c:v>
                </c:pt>
                <c:pt idx="4">
                  <c:v>Anorectal</c:v>
                </c:pt>
                <c:pt idx="5">
                  <c:v>Lap Gyn.</c:v>
                </c:pt>
                <c:pt idx="6">
                  <c:v>Hysterectomy</c:v>
                </c:pt>
                <c:pt idx="7">
                  <c:v>Caesarian</c:v>
                </c:pt>
                <c:pt idx="8">
                  <c:v>Skin Graft</c:v>
                </c:pt>
              </c:strCache>
            </c:strRef>
          </c:cat>
          <c:val>
            <c:numRef>
              <c:f>Appropriateness!$AA$2:$AI$2</c:f>
              <c:numCache>
                <c:formatCode>General</c:formatCode>
                <c:ptCount val="9"/>
                <c:pt idx="0">
                  <c:v>52</c:v>
                </c:pt>
                <c:pt idx="1">
                  <c:v>83.333333333333343</c:v>
                </c:pt>
                <c:pt idx="2">
                  <c:v>40</c:v>
                </c:pt>
                <c:pt idx="3">
                  <c:v>72.222222222222214</c:v>
                </c:pt>
                <c:pt idx="4">
                  <c:v>1</c:v>
                </c:pt>
                <c:pt idx="5">
                  <c:v>23.076923076923077</c:v>
                </c:pt>
                <c:pt idx="6">
                  <c:v>50</c:v>
                </c:pt>
                <c:pt idx="7">
                  <c:v>73.68421052631578</c:v>
                </c:pt>
                <c:pt idx="8">
                  <c:v>28.571428571428569</c:v>
                </c:pt>
              </c:numCache>
            </c:numRef>
          </c:val>
          <c:extLst>
            <c:ext xmlns:c16="http://schemas.microsoft.com/office/drawing/2014/chart" uri="{C3380CC4-5D6E-409C-BE32-E72D297353CC}">
              <c16:uniqueId val="{00000000-0CF9-4FAC-AC20-B4B211BA6E75}"/>
            </c:ext>
          </c:extLst>
        </c:ser>
        <c:ser>
          <c:idx val="1"/>
          <c:order val="1"/>
          <c:tx>
            <c:strRef>
              <c:f>Appropriateness!$Z$3</c:f>
              <c:strCache>
                <c:ptCount val="1"/>
                <c:pt idx="0">
                  <c:v>Kingaroy</c:v>
                </c:pt>
              </c:strCache>
            </c:strRef>
          </c:tx>
          <c:spPr>
            <a:solidFill>
              <a:schemeClr val="accent2"/>
            </a:solidFill>
            <a:ln>
              <a:noFill/>
            </a:ln>
            <a:effectLst/>
          </c:spPr>
          <c:invertIfNegative val="0"/>
          <c:cat>
            <c:strRef>
              <c:f>Appropriateness!$AA$1:$AI$1</c:f>
              <c:strCache>
                <c:ptCount val="9"/>
                <c:pt idx="0">
                  <c:v>Average</c:v>
                </c:pt>
                <c:pt idx="1">
                  <c:v>Lap Choly</c:v>
                </c:pt>
                <c:pt idx="2">
                  <c:v>Lap Hernia</c:v>
                </c:pt>
                <c:pt idx="3">
                  <c:v>Open Hernia</c:v>
                </c:pt>
                <c:pt idx="4">
                  <c:v>Anorectal</c:v>
                </c:pt>
                <c:pt idx="5">
                  <c:v>Lap Gyn.</c:v>
                </c:pt>
                <c:pt idx="6">
                  <c:v>Hysterectomy</c:v>
                </c:pt>
                <c:pt idx="7">
                  <c:v>Caesarian</c:v>
                </c:pt>
                <c:pt idx="8">
                  <c:v>Skin Graft</c:v>
                </c:pt>
              </c:strCache>
            </c:strRef>
          </c:cat>
          <c:val>
            <c:numRef>
              <c:f>Appropriateness!$AA$3:$AI$3</c:f>
              <c:numCache>
                <c:formatCode>General</c:formatCode>
                <c:ptCount val="9"/>
                <c:pt idx="0">
                  <c:v>74</c:v>
                </c:pt>
                <c:pt idx="1">
                  <c:v>71.428571428571431</c:v>
                </c:pt>
                <c:pt idx="2">
                  <c:v>76.19047619047619</c:v>
                </c:pt>
                <c:pt idx="3">
                  <c:v>83.333333333333343</c:v>
                </c:pt>
                <c:pt idx="4">
                  <c:v>14.285714285714285</c:v>
                </c:pt>
                <c:pt idx="5">
                  <c:v>62.5</c:v>
                </c:pt>
                <c:pt idx="6">
                  <c:v>42.857142857142854</c:v>
                </c:pt>
                <c:pt idx="7">
                  <c:v>96.551724137931032</c:v>
                </c:pt>
                <c:pt idx="8">
                  <c:v>71.428571428571431</c:v>
                </c:pt>
              </c:numCache>
            </c:numRef>
          </c:val>
          <c:extLst>
            <c:ext xmlns:c16="http://schemas.microsoft.com/office/drawing/2014/chart" uri="{C3380CC4-5D6E-409C-BE32-E72D297353CC}">
              <c16:uniqueId val="{00000001-0CF9-4FAC-AC20-B4B211BA6E75}"/>
            </c:ext>
          </c:extLst>
        </c:ser>
        <c:ser>
          <c:idx val="2"/>
          <c:order val="2"/>
          <c:tx>
            <c:strRef>
              <c:f>Appropriateness!$Z$4</c:f>
              <c:strCache>
                <c:ptCount val="1"/>
                <c:pt idx="0">
                  <c:v>Gympie</c:v>
                </c:pt>
              </c:strCache>
            </c:strRef>
          </c:tx>
          <c:spPr>
            <a:solidFill>
              <a:schemeClr val="accent3"/>
            </a:solidFill>
            <a:ln>
              <a:noFill/>
            </a:ln>
            <a:effectLst/>
          </c:spPr>
          <c:invertIfNegative val="0"/>
          <c:cat>
            <c:strRef>
              <c:f>Appropriateness!$AA$1:$AI$1</c:f>
              <c:strCache>
                <c:ptCount val="9"/>
                <c:pt idx="0">
                  <c:v>Average</c:v>
                </c:pt>
                <c:pt idx="1">
                  <c:v>Lap Choly</c:v>
                </c:pt>
                <c:pt idx="2">
                  <c:v>Lap Hernia</c:v>
                </c:pt>
                <c:pt idx="3">
                  <c:v>Open Hernia</c:v>
                </c:pt>
                <c:pt idx="4">
                  <c:v>Anorectal</c:v>
                </c:pt>
                <c:pt idx="5">
                  <c:v>Lap Gyn.</c:v>
                </c:pt>
                <c:pt idx="6">
                  <c:v>Hysterectomy</c:v>
                </c:pt>
                <c:pt idx="7">
                  <c:v>Caesarian</c:v>
                </c:pt>
                <c:pt idx="8">
                  <c:v>Skin Graft</c:v>
                </c:pt>
              </c:strCache>
            </c:strRef>
          </c:cat>
          <c:val>
            <c:numRef>
              <c:f>Appropriateness!$AA$4:$AI$4</c:f>
              <c:numCache>
                <c:formatCode>General</c:formatCode>
                <c:ptCount val="9"/>
                <c:pt idx="0">
                  <c:v>75</c:v>
                </c:pt>
                <c:pt idx="1">
                  <c:v>76</c:v>
                </c:pt>
                <c:pt idx="2">
                  <c:v>66.666666666666657</c:v>
                </c:pt>
                <c:pt idx="3">
                  <c:v>82.692307692307693</c:v>
                </c:pt>
                <c:pt idx="4">
                  <c:v>100</c:v>
                </c:pt>
                <c:pt idx="5">
                  <c:v>80</c:v>
                </c:pt>
                <c:pt idx="6">
                  <c:v>1</c:v>
                </c:pt>
                <c:pt idx="7">
                  <c:v>78.260869565217391</c:v>
                </c:pt>
              </c:numCache>
            </c:numRef>
          </c:val>
          <c:extLst>
            <c:ext xmlns:c16="http://schemas.microsoft.com/office/drawing/2014/chart" uri="{C3380CC4-5D6E-409C-BE32-E72D297353CC}">
              <c16:uniqueId val="{00000002-0CF9-4FAC-AC20-B4B211BA6E75}"/>
            </c:ext>
          </c:extLst>
        </c:ser>
        <c:dLbls>
          <c:showLegendKey val="0"/>
          <c:showVal val="0"/>
          <c:showCatName val="0"/>
          <c:showSerName val="0"/>
          <c:showPercent val="0"/>
          <c:showBubbleSize val="0"/>
        </c:dLbls>
        <c:gapWidth val="219"/>
        <c:overlap val="-27"/>
        <c:axId val="613492824"/>
        <c:axId val="613494136"/>
      </c:barChart>
      <c:catAx>
        <c:axId val="613492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3494136"/>
        <c:crosses val="autoZero"/>
        <c:auto val="1"/>
        <c:lblAlgn val="ctr"/>
        <c:lblOffset val="100"/>
        <c:noMultiLvlLbl val="0"/>
      </c:catAx>
      <c:valAx>
        <c:axId val="61349413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 Adherence to Prophylactic Guidelines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3492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SSI at Kingaroy Hospital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'K General (2)'!$P$114</c:f>
              <c:strCache>
                <c:ptCount val="1"/>
                <c:pt idx="0">
                  <c:v>Total SSI</c:v>
                </c:pt>
              </c:strCache>
            </c:strRef>
          </c:tx>
          <c:spPr>
            <a:solidFill>
              <a:schemeClr val="accent1"/>
            </a:solidFill>
            <a:ln>
              <a:noFill/>
            </a:ln>
            <a:effectLst/>
          </c:spPr>
          <c:invertIfNegative val="0"/>
          <c:cat>
            <c:strRef>
              <c:f>'K General (2)'!$O$115:$O$119</c:f>
              <c:strCache>
                <c:ptCount val="5"/>
                <c:pt idx="0">
                  <c:v>Lap. Hernia</c:v>
                </c:pt>
                <c:pt idx="1">
                  <c:v>Haemorrhoidectomy</c:v>
                </c:pt>
                <c:pt idx="2">
                  <c:v>Lap. Cholecystectomy</c:v>
                </c:pt>
                <c:pt idx="3">
                  <c:v>Open Cholecystectomy</c:v>
                </c:pt>
                <c:pt idx="4">
                  <c:v>Skin lesion w/ Flap or Graft</c:v>
                </c:pt>
              </c:strCache>
            </c:strRef>
          </c:cat>
          <c:val>
            <c:numRef>
              <c:f>'K General (2)'!$P$115:$P$119</c:f>
              <c:numCache>
                <c:formatCode>General</c:formatCode>
                <c:ptCount val="5"/>
                <c:pt idx="0">
                  <c:v>1</c:v>
                </c:pt>
                <c:pt idx="1">
                  <c:v>3</c:v>
                </c:pt>
                <c:pt idx="2">
                  <c:v>3</c:v>
                </c:pt>
                <c:pt idx="3">
                  <c:v>1</c:v>
                </c:pt>
                <c:pt idx="4">
                  <c:v>4</c:v>
                </c:pt>
              </c:numCache>
            </c:numRef>
          </c:val>
          <c:extLst>
            <c:ext xmlns:c16="http://schemas.microsoft.com/office/drawing/2014/chart" uri="{C3380CC4-5D6E-409C-BE32-E72D297353CC}">
              <c16:uniqueId val="{00000000-EFD4-405C-BE6E-AA46D081F123}"/>
            </c:ext>
          </c:extLst>
        </c:ser>
        <c:ser>
          <c:idx val="1"/>
          <c:order val="1"/>
          <c:tx>
            <c:strRef>
              <c:f>'K General (2)'!$Q$114</c:f>
              <c:strCache>
                <c:ptCount val="1"/>
                <c:pt idx="0">
                  <c:v>Inappropriate AB Prophylaxis</c:v>
                </c:pt>
              </c:strCache>
            </c:strRef>
          </c:tx>
          <c:spPr>
            <a:solidFill>
              <a:schemeClr val="accent2"/>
            </a:solidFill>
            <a:ln>
              <a:noFill/>
            </a:ln>
            <a:effectLst/>
          </c:spPr>
          <c:invertIfNegative val="0"/>
          <c:cat>
            <c:strRef>
              <c:f>'K General (2)'!$O$115:$O$119</c:f>
              <c:strCache>
                <c:ptCount val="5"/>
                <c:pt idx="0">
                  <c:v>Lap. Hernia</c:v>
                </c:pt>
                <c:pt idx="1">
                  <c:v>Haemorrhoidectomy</c:v>
                </c:pt>
                <c:pt idx="2">
                  <c:v>Lap. Cholecystectomy</c:v>
                </c:pt>
                <c:pt idx="3">
                  <c:v>Open Cholecystectomy</c:v>
                </c:pt>
                <c:pt idx="4">
                  <c:v>Skin lesion w/ Flap or Graft</c:v>
                </c:pt>
              </c:strCache>
            </c:strRef>
          </c:cat>
          <c:val>
            <c:numRef>
              <c:f>'K General (2)'!$Q$115:$Q$119</c:f>
              <c:numCache>
                <c:formatCode>General</c:formatCode>
                <c:ptCount val="5"/>
                <c:pt idx="0">
                  <c:v>0</c:v>
                </c:pt>
                <c:pt idx="1">
                  <c:v>2</c:v>
                </c:pt>
                <c:pt idx="2">
                  <c:v>2</c:v>
                </c:pt>
                <c:pt idx="3">
                  <c:v>0</c:v>
                </c:pt>
                <c:pt idx="4">
                  <c:v>3</c:v>
                </c:pt>
              </c:numCache>
            </c:numRef>
          </c:val>
          <c:extLst>
            <c:ext xmlns:c16="http://schemas.microsoft.com/office/drawing/2014/chart" uri="{C3380CC4-5D6E-409C-BE32-E72D297353CC}">
              <c16:uniqueId val="{00000001-EFD4-405C-BE6E-AA46D081F123}"/>
            </c:ext>
          </c:extLst>
        </c:ser>
        <c:dLbls>
          <c:showLegendKey val="0"/>
          <c:showVal val="0"/>
          <c:showCatName val="0"/>
          <c:showSerName val="0"/>
          <c:showPercent val="0"/>
          <c:showBubbleSize val="0"/>
        </c:dLbls>
        <c:gapWidth val="182"/>
        <c:axId val="651058080"/>
        <c:axId val="651036760"/>
      </c:barChart>
      <c:catAx>
        <c:axId val="65105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1036760"/>
        <c:crosses val="autoZero"/>
        <c:auto val="1"/>
        <c:lblAlgn val="ctr"/>
        <c:lblOffset val="100"/>
        <c:noMultiLvlLbl val="0"/>
      </c:catAx>
      <c:valAx>
        <c:axId val="651036760"/>
        <c:scaling>
          <c:orientation val="minMax"/>
          <c:max val="4"/>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Number</a:t>
                </a:r>
                <a:r>
                  <a:rPr lang="en-AU" baseline="0"/>
                  <a:t> of Patients</a:t>
                </a:r>
                <a:endParaRPr lang="en-AU"/>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1058080"/>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Generalised!$L$2:$L$152</cx:f>
        <cx:lvl ptCount="151" formatCode="General">
          <cx:pt idx="0">0</cx:pt>
          <cx:pt idx="1">4</cx:pt>
          <cx:pt idx="2">9</cx:pt>
          <cx:pt idx="3">12</cx:pt>
          <cx:pt idx="4">21</cx:pt>
          <cx:pt idx="5">14</cx:pt>
          <cx:pt idx="6">3</cx:pt>
          <cx:pt idx="7">31</cx:pt>
          <cx:pt idx="8">9</cx:pt>
          <cx:pt idx="9">30</cx:pt>
          <cx:pt idx="10">3</cx:pt>
          <cx:pt idx="11">23</cx:pt>
          <cx:pt idx="12">-2</cx:pt>
          <cx:pt idx="13">-27</cx:pt>
          <cx:pt idx="14">-2</cx:pt>
          <cx:pt idx="15">13</cx:pt>
          <cx:pt idx="16">4</cx:pt>
          <cx:pt idx="17">0</cx:pt>
          <cx:pt idx="18">1</cx:pt>
          <cx:pt idx="19">21</cx:pt>
          <cx:pt idx="20">13</cx:pt>
          <cx:pt idx="21">-17</cx:pt>
          <cx:pt idx="22">2</cx:pt>
          <cx:pt idx="23">31</cx:pt>
          <cx:pt idx="24">-2</cx:pt>
          <cx:pt idx="25">1</cx:pt>
          <cx:pt idx="26">-3</cx:pt>
          <cx:pt idx="27">14</cx:pt>
          <cx:pt idx="28">0</cx:pt>
          <cx:pt idx="29">18</cx:pt>
          <cx:pt idx="30">2</cx:pt>
          <cx:pt idx="31">21</cx:pt>
          <cx:pt idx="32">0</cx:pt>
          <cx:pt idx="33">2</cx:pt>
          <cx:pt idx="34">24</cx:pt>
          <cx:pt idx="35">9</cx:pt>
          <cx:pt idx="36">19</cx:pt>
          <cx:pt idx="37">25</cx:pt>
          <cx:pt idx="38">-2</cx:pt>
          <cx:pt idx="39">16</cx:pt>
          <cx:pt idx="40">-1</cx:pt>
          <cx:pt idx="41">1</cx:pt>
          <cx:pt idx="42">8</cx:pt>
          <cx:pt idx="43">-7</cx:pt>
          <cx:pt idx="44">33</cx:pt>
          <cx:pt idx="45">-17</cx:pt>
          <cx:pt idx="46">5</cx:pt>
          <cx:pt idx="47">-2</cx:pt>
          <cx:pt idx="48">10</cx:pt>
          <cx:pt idx="49">-7</cx:pt>
          <cx:pt idx="50">-7</cx:pt>
          <cx:pt idx="51">12</cx:pt>
          <cx:pt idx="52">3</cx:pt>
          <cx:pt idx="53">4</cx:pt>
          <cx:pt idx="54">24</cx:pt>
          <cx:pt idx="55">-13</cx:pt>
          <cx:pt idx="56">18</cx:pt>
          <cx:pt idx="57">-14</cx:pt>
          <cx:pt idx="58">31</cx:pt>
          <cx:pt idx="59">23</cx:pt>
          <cx:pt idx="60">0</cx:pt>
          <cx:pt idx="61">12</cx:pt>
          <cx:pt idx="62">11</cx:pt>
          <cx:pt idx="63">24</cx:pt>
          <cx:pt idx="64">10</cx:pt>
          <cx:pt idx="65">0</cx:pt>
          <cx:pt idx="66">-14</cx:pt>
          <cx:pt idx="67">3</cx:pt>
          <cx:pt idx="68">24</cx:pt>
          <cx:pt idx="69">1</cx:pt>
          <cx:pt idx="70">39</cx:pt>
          <cx:pt idx="71">12</cx:pt>
          <cx:pt idx="72">7</cx:pt>
          <cx:pt idx="73">8</cx:pt>
          <cx:pt idx="74">29</cx:pt>
          <cx:pt idx="75">8</cx:pt>
          <cx:pt idx="76">6</cx:pt>
          <cx:pt idx="77">7</cx:pt>
          <cx:pt idx="78">12</cx:pt>
          <cx:pt idx="79">-9</cx:pt>
          <cx:pt idx="80">-1</cx:pt>
          <cx:pt idx="81">0</cx:pt>
          <cx:pt idx="82">8</cx:pt>
          <cx:pt idx="83">15</cx:pt>
        </cx:lvl>
      </cx:numDim>
    </cx:data>
    <cx:data id="1">
      <cx:numDim type="val">
        <cx:f>Generalised!$M$2:$M$152</cx:f>
        <cx:lvl ptCount="151" formatCode="General">
          <cx:pt idx="0">20</cx:pt>
          <cx:pt idx="1">4</cx:pt>
          <cx:pt idx="2">0</cx:pt>
          <cx:pt idx="3">17</cx:pt>
          <cx:pt idx="4">13</cx:pt>
          <cx:pt idx="5">-2</cx:pt>
          <cx:pt idx="6">-37</cx:pt>
          <cx:pt idx="7">16</cx:pt>
          <cx:pt idx="8">9</cx:pt>
          <cx:pt idx="9">6</cx:pt>
          <cx:pt idx="10">25</cx:pt>
          <cx:pt idx="11">5</cx:pt>
          <cx:pt idx="12">16</cx:pt>
          <cx:pt idx="13">21</cx:pt>
          <cx:pt idx="14">15</cx:pt>
          <cx:pt idx="15">14</cx:pt>
          <cx:pt idx="16">11</cx:pt>
          <cx:pt idx="17">20</cx:pt>
          <cx:pt idx="18">-9</cx:pt>
          <cx:pt idx="19">28</cx:pt>
          <cx:pt idx="20">22</cx:pt>
          <cx:pt idx="21">-43</cx:pt>
          <cx:pt idx="22">11</cx:pt>
          <cx:pt idx="23">9</cx:pt>
          <cx:pt idx="24">8</cx:pt>
          <cx:pt idx="25">14</cx:pt>
          <cx:pt idx="26">23</cx:pt>
          <cx:pt idx="27">24</cx:pt>
          <cx:pt idx="28">-27</cx:pt>
          <cx:pt idx="29">10</cx:pt>
          <cx:pt idx="30">10</cx:pt>
          <cx:pt idx="31">8</cx:pt>
          <cx:pt idx="32">8</cx:pt>
          <cx:pt idx="33">7</cx:pt>
          <cx:pt idx="34">6</cx:pt>
          <cx:pt idx="35">3</cx:pt>
          <cx:pt idx="36">20</cx:pt>
          <cx:pt idx="37">3</cx:pt>
          <cx:pt idx="38">3</cx:pt>
          <cx:pt idx="39">17</cx:pt>
          <cx:pt idx="40">3</cx:pt>
          <cx:pt idx="41">19</cx:pt>
          <cx:pt idx="42">19</cx:pt>
          <cx:pt idx="43">13</cx:pt>
          <cx:pt idx="44">12</cx:pt>
          <cx:pt idx="45">4</cx:pt>
          <cx:pt idx="46">31</cx:pt>
          <cx:pt idx="47">14</cx:pt>
          <cx:pt idx="48">2</cx:pt>
          <cx:pt idx="49">2</cx:pt>
          <cx:pt idx="50">6</cx:pt>
          <cx:pt idx="51">-8</cx:pt>
          <cx:pt idx="52">4</cx:pt>
          <cx:pt idx="53">-1</cx:pt>
          <cx:pt idx="54">12</cx:pt>
          <cx:pt idx="55">3</cx:pt>
          <cx:pt idx="56">0</cx:pt>
          <cx:pt idx="57">0</cx:pt>
          <cx:pt idx="58">1</cx:pt>
          <cx:pt idx="59">18</cx:pt>
          <cx:pt idx="60">2</cx:pt>
          <cx:pt idx="61">18</cx:pt>
          <cx:pt idx="62">6</cx:pt>
          <cx:pt idx="63">6</cx:pt>
          <cx:pt idx="64">14</cx:pt>
          <cx:pt idx="65">20</cx:pt>
          <cx:pt idx="66">25</cx:pt>
          <cx:pt idx="67">6</cx:pt>
          <cx:pt idx="68">4</cx:pt>
          <cx:pt idx="69">32</cx:pt>
          <cx:pt idx="70">11</cx:pt>
          <cx:pt idx="71">20</cx:pt>
          <cx:pt idx="72">12</cx:pt>
          <cx:pt idx="73">23</cx:pt>
          <cx:pt idx="74">13</cx:pt>
          <cx:pt idx="75">6</cx:pt>
          <cx:pt idx="76">0</cx:pt>
          <cx:pt idx="77">7</cx:pt>
          <cx:pt idx="78">12</cx:pt>
          <cx:pt idx="79">5</cx:pt>
          <cx:pt idx="80">13</cx:pt>
          <cx:pt idx="81">23</cx:pt>
          <cx:pt idx="82">18</cx:pt>
          <cx:pt idx="83">29</cx:pt>
          <cx:pt idx="84">0</cx:pt>
          <cx:pt idx="85">4</cx:pt>
          <cx:pt idx="86">41</cx:pt>
          <cx:pt idx="87">22</cx:pt>
          <cx:pt idx="88">22</cx:pt>
          <cx:pt idx="89">21</cx:pt>
          <cx:pt idx="90">0</cx:pt>
          <cx:pt idx="91">4</cx:pt>
          <cx:pt idx="92">34</cx:pt>
          <cx:pt idx="93">34</cx:pt>
          <cx:pt idx="94">16</cx:pt>
          <cx:pt idx="95">-4</cx:pt>
          <cx:pt idx="96">12</cx:pt>
          <cx:pt idx="97">14</cx:pt>
          <cx:pt idx="98">-2</cx:pt>
          <cx:pt idx="99">65</cx:pt>
          <cx:pt idx="100">16</cx:pt>
          <cx:pt idx="101">6</cx:pt>
          <cx:pt idx="102">-4</cx:pt>
          <cx:pt idx="103">13</cx:pt>
          <cx:pt idx="104">1</cx:pt>
          <cx:pt idx="105">15</cx:pt>
          <cx:pt idx="106">22</cx:pt>
          <cx:pt idx="107">8</cx:pt>
          <cx:pt idx="108">13</cx:pt>
          <cx:pt idx="109">5</cx:pt>
          <cx:pt idx="110">-9</cx:pt>
          <cx:pt idx="111">4</cx:pt>
          <cx:pt idx="112">20</cx:pt>
          <cx:pt idx="113">6</cx:pt>
          <cx:pt idx="114">26</cx:pt>
          <cx:pt idx="115">8</cx:pt>
          <cx:pt idx="116">-15</cx:pt>
          <cx:pt idx="117">15</cx:pt>
          <cx:pt idx="118">4</cx:pt>
          <cx:pt idx="119">10</cx:pt>
          <cx:pt idx="120">27</cx:pt>
          <cx:pt idx="121">3</cx:pt>
          <cx:pt idx="122">-4</cx:pt>
          <cx:pt idx="123">0</cx:pt>
          <cx:pt idx="124">3</cx:pt>
          <cx:pt idx="125">0</cx:pt>
          <cx:pt idx="126">3</cx:pt>
          <cx:pt idx="127">1</cx:pt>
          <cx:pt idx="128">16</cx:pt>
          <cx:pt idx="129">5</cx:pt>
          <cx:pt idx="130">5</cx:pt>
          <cx:pt idx="131">4</cx:pt>
          <cx:pt idx="132">0</cx:pt>
          <cx:pt idx="133">6</cx:pt>
          <cx:pt idx="134">6</cx:pt>
          <cx:pt idx="135">3</cx:pt>
          <cx:pt idx="136">4</cx:pt>
          <cx:pt idx="137">14</cx:pt>
          <cx:pt idx="138">13</cx:pt>
          <cx:pt idx="139">-4</cx:pt>
          <cx:pt idx="140">11</cx:pt>
          <cx:pt idx="141">11</cx:pt>
          <cx:pt idx="142">22</cx:pt>
          <cx:pt idx="143">12</cx:pt>
          <cx:pt idx="144">7</cx:pt>
          <cx:pt idx="145">6</cx:pt>
          <cx:pt idx="146">39</cx:pt>
          <cx:pt idx="147">14</cx:pt>
          <cx:pt idx="148">-28</cx:pt>
          <cx:pt idx="149">-41</cx:pt>
          <cx:pt idx="150">-31</cx:pt>
        </cx:lvl>
      </cx:numDim>
    </cx:data>
    <cx:data id="2">
      <cx:numDim type="val">
        <cx:f>Generalised!$N$2:$N$152</cx:f>
        <cx:lvl ptCount="151" formatCode="0">
          <cx:pt idx="0">5</cx:pt>
          <cx:pt idx="1">12</cx:pt>
          <cx:pt idx="2">5</cx:pt>
          <cx:pt idx="3">10</cx:pt>
          <cx:pt idx="4">7</cx:pt>
          <cx:pt idx="5">-10</cx:pt>
          <cx:pt idx="6">-9</cx:pt>
          <cx:pt idx="7">13</cx:pt>
          <cx:pt idx="8">21</cx:pt>
          <cx:pt idx="9">12</cx:pt>
          <cx:pt idx="10">9</cx:pt>
          <cx:pt idx="11">16</cx:pt>
          <cx:pt idx="12">42</cx:pt>
          <cx:pt idx="13">3</cx:pt>
          <cx:pt idx="14">24</cx:pt>
          <cx:pt idx="15">25</cx:pt>
          <cx:pt idx="16">26</cx:pt>
          <cx:pt idx="17">25</cx:pt>
          <cx:pt idx="18">15</cx:pt>
          <cx:pt idx="19">19</cx:pt>
          <cx:pt idx="20">16</cx:pt>
          <cx:pt idx="21">15</cx:pt>
          <cx:pt idx="22">10</cx:pt>
          <cx:pt idx="23">15</cx:pt>
          <cx:pt idx="24">26</cx:pt>
          <cx:pt idx="25">13</cx:pt>
          <cx:pt idx="26">10</cx:pt>
          <cx:pt idx="27">20</cx:pt>
          <cx:pt idx="28">10</cx:pt>
          <cx:pt idx="29">21</cx:pt>
          <cx:pt idx="30">24</cx:pt>
          <cx:pt idx="31">5</cx:pt>
          <cx:pt idx="32">7</cx:pt>
          <cx:pt idx="33">-7</cx:pt>
          <cx:pt idx="34">38</cx:pt>
          <cx:pt idx="35">-4</cx:pt>
          <cx:pt idx="36">-5</cx:pt>
          <cx:pt idx="37">17</cx:pt>
          <cx:pt idx="38">-30</cx:pt>
          <cx:pt idx="39">12</cx:pt>
          <cx:pt idx="40">12</cx:pt>
          <cx:pt idx="41">17</cx:pt>
          <cx:pt idx="42">12</cx:pt>
          <cx:pt idx="43">4</cx:pt>
          <cx:pt idx="44">19</cx:pt>
          <cx:pt idx="45">10</cx:pt>
          <cx:pt idx="46">8</cx:pt>
          <cx:pt idx="47">24</cx:pt>
          <cx:pt idx="48">3</cx:pt>
          <cx:pt idx="49">23</cx:pt>
          <cx:pt idx="50">15</cx:pt>
          <cx:pt idx="51">-4</cx:pt>
          <cx:pt idx="52">2</cx:pt>
          <cx:pt idx="53">8</cx:pt>
          <cx:pt idx="54">26</cx:pt>
          <cx:pt idx="55">6</cx:pt>
          <cx:pt idx="56">10</cx:pt>
          <cx:pt idx="57">12</cx:pt>
          <cx:pt idx="58">35</cx:pt>
          <cx:pt idx="59">11</cx:pt>
          <cx:pt idx="60">12</cx:pt>
          <cx:pt idx="61">14</cx:pt>
          <cx:pt idx="62">25</cx:pt>
          <cx:pt idx="63">15</cx:pt>
          <cx:pt idx="64">19</cx:pt>
          <cx:pt idx="65">-8</cx:pt>
          <cx:pt idx="66">0</cx:pt>
          <cx:pt idx="67">25</cx:pt>
          <cx:pt idx="68">13</cx:pt>
          <cx:pt idx="69">12</cx:pt>
          <cx:pt idx="70">-12</cx:pt>
          <cx:pt idx="71">-6</cx:pt>
          <cx:pt idx="72">5</cx:pt>
          <cx:pt idx="73">17</cx:pt>
          <cx:pt idx="74">19</cx:pt>
          <cx:pt idx="75">8</cx:pt>
          <cx:pt idx="76">9</cx:pt>
          <cx:pt idx="77">18</cx:pt>
          <cx:pt idx="78">30</cx:pt>
          <cx:pt idx="79">18</cx:pt>
          <cx:pt idx="80">15</cx:pt>
          <cx:pt idx="81">17</cx:pt>
          <cx:pt idx="82">10</cx:pt>
          <cx:pt idx="83">14</cx:pt>
          <cx:pt idx="84">12</cx:pt>
          <cx:pt idx="85">26</cx:pt>
          <cx:pt idx="86">14</cx:pt>
          <cx:pt idx="87">10</cx:pt>
          <cx:pt idx="88">25</cx:pt>
          <cx:pt idx="89">3</cx:pt>
          <cx:pt idx="90">2</cx:pt>
          <cx:pt idx="91">27</cx:pt>
          <cx:pt idx="92">19</cx:pt>
          <cx:pt idx="93">8</cx:pt>
          <cx:pt idx="94">14</cx:pt>
          <cx:pt idx="95">18</cx:pt>
          <cx:pt idx="96">22</cx:pt>
          <cx:pt idx="97">26</cx:pt>
          <cx:pt idx="98">4</cx:pt>
          <cx:pt idx="99">26</cx:pt>
          <cx:pt idx="100">10</cx:pt>
          <cx:pt idx="101">34</cx:pt>
          <cx:pt idx="102">11</cx:pt>
          <cx:pt idx="103">55</cx:pt>
          <cx:pt idx="104">13</cx:pt>
          <cx:pt idx="105">18</cx:pt>
          <cx:pt idx="106">13</cx:pt>
          <cx:pt idx="107">15</cx:pt>
          <cx:pt idx="108">47</cx:pt>
          <cx:pt idx="109">23</cx:pt>
          <cx:pt idx="110">45</cx:pt>
          <cx:pt idx="111">23</cx:pt>
          <cx:pt idx="112">5</cx:pt>
          <cx:pt idx="113">20</cx:pt>
          <cx:pt idx="114">5</cx:pt>
          <cx:pt idx="115">10</cx:pt>
          <cx:pt idx="116">24</cx:pt>
          <cx:pt idx="117">12</cx:pt>
          <cx:pt idx="118">-5</cx:pt>
          <cx:pt idx="119">17</cx:pt>
        </cx:lvl>
      </cx:numDim>
    </cx:data>
  </cx:chartData>
  <cx:chart>
    <cx:title pos="t" align="ctr" overlay="0">
      <cx:tx>
        <cx:txData>
          <cx:v>Timing of Antibiotic Administration before Surgical Incision</cx:v>
        </cx:txData>
      </cx:tx>
      <cx:txPr>
        <a:bodyPr spcFirstLastPara="1" vertOverflow="ellipsis" horzOverflow="overflow" wrap="square" lIns="0" tIns="0" rIns="0" bIns="0" anchor="ctr" anchorCtr="1"/>
        <a:lstStyle/>
        <a:p>
          <a:pPr algn="ctr" rtl="0">
            <a:defRPr/>
          </a:pPr>
          <a:r>
            <a:rPr lang="en-US" sz="1400" b="0" i="0" u="none" strike="noStrike" baseline="0">
              <a:solidFill>
                <a:sysClr val="windowText" lastClr="000000">
                  <a:lumMod val="65000"/>
                  <a:lumOff val="35000"/>
                </a:sysClr>
              </a:solidFill>
              <a:latin typeface="Calibri" panose="020F0502020204030204"/>
            </a:rPr>
            <a:t>Timing of Antibiotic Administration before Surgical Incision</a:t>
          </a:r>
        </a:p>
      </cx:txPr>
    </cx:title>
    <cx:plotArea>
      <cx:plotAreaRegion>
        <cx:series layoutId="boxWhisker" uniqueId="{90D2B075-9711-4E19-A6BC-D4A593BDCAC4}">
          <cx:tx>
            <cx:txData>
              <cx:f>Generalised!$L$1</cx:f>
              <cx:v>Dalby</cx:v>
            </cx:txData>
          </cx:tx>
          <cx:dataLabels pos="r">
            <cx:visibility seriesName="0" categoryName="0" value="1"/>
            <cx:dataLabelHidden idx="0"/>
            <cx:dataLabelHidden idx="154"/>
          </cx:dataLabels>
          <cx:dataId val="0"/>
          <cx:layoutPr>
            <cx:visibility meanLine="0" meanMarker="1" nonoutliers="0" outliers="1"/>
            <cx:statistics quartileMethod="exclusive"/>
          </cx:layoutPr>
        </cx:series>
        <cx:series layoutId="boxWhisker" uniqueId="{6079AE4B-4CC7-43D5-8386-6098031E8C24}">
          <cx:tx>
            <cx:txData>
              <cx:f>Generalised!$M$1</cx:f>
              <cx:v>Gympie</cx:v>
            </cx:txData>
          </cx:tx>
          <cx:dataLabels pos="r">
            <cx:visibility seriesName="0" categoryName="0" value="1"/>
            <cx:dataLabelHidden idx="0"/>
            <cx:dataLabelHidden idx="1"/>
            <cx:dataLabelHidden idx="2"/>
            <cx:dataLabelHidden idx="3"/>
            <cx:dataLabelHidden idx="4"/>
            <cx:dataLabelHidden idx="148"/>
            <cx:dataLabelHidden idx="149"/>
            <cx:dataLabelHidden idx="150"/>
            <cx:dataLabelHidden idx="154"/>
          </cx:dataLabels>
          <cx:dataId val="1"/>
          <cx:layoutPr>
            <cx:visibility meanLine="0" meanMarker="1" nonoutliers="0" outliers="1"/>
            <cx:statistics quartileMethod="exclusive"/>
          </cx:layoutPr>
        </cx:series>
        <cx:series layoutId="boxWhisker" uniqueId="{76734432-822D-4A47-95B0-B7A38B43984D}">
          <cx:tx>
            <cx:txData>
              <cx:f>Generalised!$N$1</cx:f>
              <cx:v>Kingaroy</cx:v>
            </cx:txData>
          </cx:tx>
          <cx:dataLabels pos="r">
            <cx:visibility seriesName="0" categoryName="0" value="1"/>
            <cx:dataLabelHidden idx="0"/>
            <cx:dataLabelHidden idx="1"/>
            <cx:dataLabelHidden idx="116"/>
            <cx:dataLabelHidden idx="117"/>
            <cx:dataLabelHidden idx="118"/>
            <cx:dataLabelHidden idx="119"/>
            <cx:dataLabelHidden idx="154"/>
          </cx:dataLabels>
          <cx:dataId val="2"/>
          <cx:layoutPr>
            <cx:visibility meanLine="0" meanMarker="1" nonoutliers="0" outliers="1"/>
            <cx:statistics quartileMethod="exclusive"/>
          </cx:layoutPr>
        </cx:series>
      </cx:plotAreaRegion>
      <cx:axis id="0" hidden="1">
        <cx:catScaling gapWidth="1"/>
        <cx:majorGridlines/>
        <cx:tickLabels/>
      </cx:axis>
      <cx:axis id="1">
        <cx:valScaling/>
        <cx:title>
          <cx:tx>
            <cx:txData>
              <cx:v>Timing of Antibitotic Administration (0 = first incision)</cx:v>
            </cx:txData>
          </cx:tx>
          <cx:txPr>
            <a:bodyPr spcFirstLastPara="1" vertOverflow="ellipsis" horzOverflow="overflow" wrap="square" lIns="0" tIns="0" rIns="0" bIns="0" anchor="ctr" anchorCtr="1"/>
            <a:lstStyle/>
            <a:p>
              <a:pPr algn="ctr" rtl="0">
                <a:defRPr/>
              </a:pPr>
              <a:r>
                <a:rPr lang="en-US" sz="900" b="0" i="0" u="none" strike="noStrike" baseline="0">
                  <a:solidFill>
                    <a:sysClr val="windowText" lastClr="000000">
                      <a:lumMod val="65000"/>
                      <a:lumOff val="35000"/>
                    </a:sysClr>
                  </a:solidFill>
                  <a:latin typeface="Calibri" panose="020F0502020204030204"/>
                </a:rPr>
                <a:t>Timing of Antibitotic Administration (0 = first incision)</a:t>
              </a:r>
            </a:p>
          </cx:txPr>
        </cx:title>
        <cx:majorGridlines/>
        <cx:minorGridlines/>
        <cx:tickLabels/>
      </cx:axis>
    </cx:plotArea>
    <cx:legend pos="b" align="ctr" overlay="0"/>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C40AB9-7DB1-43FE-A072-6AF784486EDA}"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D04B7384-36E6-4EA7-90D3-AE795B53239B}">
      <dgm:prSet/>
      <dgm:spPr/>
      <dgm:t>
        <a:bodyPr/>
        <a:lstStyle/>
        <a:p>
          <a:r>
            <a:rPr lang="en-AU" dirty="0"/>
            <a:t>Data source: </a:t>
          </a:r>
          <a:endParaRPr lang="en-US" dirty="0"/>
        </a:p>
      </dgm:t>
    </dgm:pt>
    <dgm:pt modelId="{C791914F-6D46-458A-B51E-08635B1A8127}" type="parTrans" cxnId="{7B8A831B-C417-42B9-9B5F-CA63BB4F9B6F}">
      <dgm:prSet/>
      <dgm:spPr/>
      <dgm:t>
        <a:bodyPr/>
        <a:lstStyle/>
        <a:p>
          <a:endParaRPr lang="en-US"/>
        </a:p>
      </dgm:t>
    </dgm:pt>
    <dgm:pt modelId="{D3D97F7F-77AE-4180-96EE-ED1C0E553F7C}" type="sibTrans" cxnId="{7B8A831B-C417-42B9-9B5F-CA63BB4F9B6F}">
      <dgm:prSet/>
      <dgm:spPr/>
      <dgm:t>
        <a:bodyPr/>
        <a:lstStyle/>
        <a:p>
          <a:endParaRPr lang="en-US"/>
        </a:p>
      </dgm:t>
    </dgm:pt>
    <dgm:pt modelId="{A85025DF-1F30-4D22-B108-E705938E6F0E}">
      <dgm:prSet/>
      <dgm:spPr/>
      <dgm:t>
        <a:bodyPr/>
        <a:lstStyle/>
        <a:p>
          <a:r>
            <a:rPr lang="en-AU"/>
            <a:t>Variables:</a:t>
          </a:r>
          <a:endParaRPr lang="en-US"/>
        </a:p>
      </dgm:t>
    </dgm:pt>
    <dgm:pt modelId="{FF6B5444-265A-4221-8B0C-6790B2F98729}" type="parTrans" cxnId="{7CE2866F-D696-481B-9CE9-2AD952B7B778}">
      <dgm:prSet/>
      <dgm:spPr/>
      <dgm:t>
        <a:bodyPr/>
        <a:lstStyle/>
        <a:p>
          <a:endParaRPr lang="en-US"/>
        </a:p>
      </dgm:t>
    </dgm:pt>
    <dgm:pt modelId="{65164546-0341-4304-BCE1-4DD16B737124}" type="sibTrans" cxnId="{7CE2866F-D696-481B-9CE9-2AD952B7B778}">
      <dgm:prSet/>
      <dgm:spPr/>
      <dgm:t>
        <a:bodyPr/>
        <a:lstStyle/>
        <a:p>
          <a:endParaRPr lang="en-US"/>
        </a:p>
      </dgm:t>
    </dgm:pt>
    <dgm:pt modelId="{7DB44AE6-FB01-4012-AED0-DE312106BC7F}">
      <dgm:prSet/>
      <dgm:spPr/>
      <dgm:t>
        <a:bodyPr/>
        <a:lstStyle/>
        <a:p>
          <a:r>
            <a:rPr lang="en-AU"/>
            <a:t>Demographics</a:t>
          </a:r>
          <a:endParaRPr lang="en-US"/>
        </a:p>
      </dgm:t>
    </dgm:pt>
    <dgm:pt modelId="{44BC048F-84A8-4B57-8073-2E8D2588234F}" type="parTrans" cxnId="{2F42EB4C-D62C-4857-8E0C-C6494E3D3093}">
      <dgm:prSet/>
      <dgm:spPr/>
      <dgm:t>
        <a:bodyPr/>
        <a:lstStyle/>
        <a:p>
          <a:endParaRPr lang="en-US"/>
        </a:p>
      </dgm:t>
    </dgm:pt>
    <dgm:pt modelId="{08AC4C21-4069-415D-AF0D-D465DE9D64EA}" type="sibTrans" cxnId="{2F42EB4C-D62C-4857-8E0C-C6494E3D3093}">
      <dgm:prSet/>
      <dgm:spPr/>
      <dgm:t>
        <a:bodyPr/>
        <a:lstStyle/>
        <a:p>
          <a:endParaRPr lang="en-US"/>
        </a:p>
      </dgm:t>
    </dgm:pt>
    <dgm:pt modelId="{522BBB6F-4E00-4387-86E6-546BBC391C27}">
      <dgm:prSet/>
      <dgm:spPr/>
      <dgm:t>
        <a:bodyPr/>
        <a:lstStyle/>
        <a:p>
          <a:r>
            <a:rPr lang="en-AU" dirty="0"/>
            <a:t>Admission details</a:t>
          </a:r>
          <a:endParaRPr lang="en-US" dirty="0"/>
        </a:p>
      </dgm:t>
    </dgm:pt>
    <dgm:pt modelId="{EAB20EEE-D808-4C4F-8E17-5E154513E376}" type="parTrans" cxnId="{5CBCDAD1-746B-4E6E-8FF0-91AE7165AFA0}">
      <dgm:prSet/>
      <dgm:spPr/>
      <dgm:t>
        <a:bodyPr/>
        <a:lstStyle/>
        <a:p>
          <a:endParaRPr lang="en-US"/>
        </a:p>
      </dgm:t>
    </dgm:pt>
    <dgm:pt modelId="{098373BC-D73F-426C-9E97-ACEA1F31FFBB}" type="sibTrans" cxnId="{5CBCDAD1-746B-4E6E-8FF0-91AE7165AFA0}">
      <dgm:prSet/>
      <dgm:spPr/>
      <dgm:t>
        <a:bodyPr/>
        <a:lstStyle/>
        <a:p>
          <a:endParaRPr lang="en-US"/>
        </a:p>
      </dgm:t>
    </dgm:pt>
    <dgm:pt modelId="{AA670E43-5089-4D91-81FE-7329C1F03865}">
      <dgm:prSet/>
      <dgm:spPr/>
      <dgm:t>
        <a:bodyPr/>
        <a:lstStyle/>
        <a:p>
          <a:r>
            <a:rPr lang="en-US" dirty="0"/>
            <a:t>Medical Hx</a:t>
          </a:r>
        </a:p>
      </dgm:t>
    </dgm:pt>
    <dgm:pt modelId="{E8A8024D-D978-43E3-A728-06FC8AC59B8D}" type="parTrans" cxnId="{DB38D36F-B62E-4DA4-A447-B0B0EE649762}">
      <dgm:prSet/>
      <dgm:spPr/>
      <dgm:t>
        <a:bodyPr/>
        <a:lstStyle/>
        <a:p>
          <a:endParaRPr lang="en-US"/>
        </a:p>
      </dgm:t>
    </dgm:pt>
    <dgm:pt modelId="{7BB3B4EA-ECD6-40FC-8DDA-3FFC005E3EAE}" type="sibTrans" cxnId="{DB38D36F-B62E-4DA4-A447-B0B0EE649762}">
      <dgm:prSet/>
      <dgm:spPr/>
      <dgm:t>
        <a:bodyPr/>
        <a:lstStyle/>
        <a:p>
          <a:endParaRPr lang="en-US"/>
        </a:p>
      </dgm:t>
    </dgm:pt>
    <dgm:pt modelId="{8A964C1E-EAF1-4DCA-9F93-DA4629AEACBA}">
      <dgm:prSet/>
      <dgm:spPr/>
      <dgm:t>
        <a:bodyPr/>
        <a:lstStyle/>
        <a:p>
          <a:r>
            <a:rPr lang="en-AU" dirty="0"/>
            <a:t>Surgery </a:t>
          </a:r>
          <a:endParaRPr lang="en-US" dirty="0"/>
        </a:p>
      </dgm:t>
    </dgm:pt>
    <dgm:pt modelId="{8246137A-2A30-46F1-84BD-289EDF1A80A2}" type="parTrans" cxnId="{F2A79A81-462F-43ED-9D50-3240602FBA5B}">
      <dgm:prSet/>
      <dgm:spPr/>
      <dgm:t>
        <a:bodyPr/>
        <a:lstStyle/>
        <a:p>
          <a:endParaRPr lang="en-US"/>
        </a:p>
      </dgm:t>
    </dgm:pt>
    <dgm:pt modelId="{4396C380-E1E6-431D-9A43-B73F0F727ADE}" type="sibTrans" cxnId="{F2A79A81-462F-43ED-9D50-3240602FBA5B}">
      <dgm:prSet/>
      <dgm:spPr/>
      <dgm:t>
        <a:bodyPr/>
        <a:lstStyle/>
        <a:p>
          <a:endParaRPr lang="en-US"/>
        </a:p>
      </dgm:t>
    </dgm:pt>
    <dgm:pt modelId="{BA6A5B92-93FF-495C-B239-400A094DE892}">
      <dgm:prSet/>
      <dgm:spPr/>
      <dgm:t>
        <a:bodyPr/>
        <a:lstStyle/>
        <a:p>
          <a:r>
            <a:rPr lang="en-AU"/>
            <a:t>Time/Agent/Dose of antibiotic administration</a:t>
          </a:r>
          <a:endParaRPr lang="en-US"/>
        </a:p>
      </dgm:t>
    </dgm:pt>
    <dgm:pt modelId="{D250D77A-C3AE-47DB-8D4E-55D4755C4BC3}" type="parTrans" cxnId="{D21B8401-F4D8-4DE6-9E52-367506AE8233}">
      <dgm:prSet/>
      <dgm:spPr/>
      <dgm:t>
        <a:bodyPr/>
        <a:lstStyle/>
        <a:p>
          <a:endParaRPr lang="en-US"/>
        </a:p>
      </dgm:t>
    </dgm:pt>
    <dgm:pt modelId="{83A0D115-DF3C-4157-92DD-AFE59D39D19F}" type="sibTrans" cxnId="{D21B8401-F4D8-4DE6-9E52-367506AE8233}">
      <dgm:prSet/>
      <dgm:spPr/>
      <dgm:t>
        <a:bodyPr/>
        <a:lstStyle/>
        <a:p>
          <a:endParaRPr lang="en-US"/>
        </a:p>
      </dgm:t>
    </dgm:pt>
    <dgm:pt modelId="{B083927B-D647-4826-B1B9-E17F4F0010E4}">
      <dgm:prSet/>
      <dgm:spPr/>
      <dgm:t>
        <a:bodyPr/>
        <a:lstStyle/>
        <a:p>
          <a:r>
            <a:rPr lang="en-AU"/>
            <a:t>Time of incision &amp; wound closure</a:t>
          </a:r>
          <a:endParaRPr lang="en-US"/>
        </a:p>
      </dgm:t>
    </dgm:pt>
    <dgm:pt modelId="{6B9F7693-70B4-46EB-A8B9-81092757E0AB}" type="parTrans" cxnId="{5DB54B1A-A0EB-4BF4-B2A4-5D178D49CDED}">
      <dgm:prSet/>
      <dgm:spPr/>
      <dgm:t>
        <a:bodyPr/>
        <a:lstStyle/>
        <a:p>
          <a:endParaRPr lang="en-US"/>
        </a:p>
      </dgm:t>
    </dgm:pt>
    <dgm:pt modelId="{1494721D-B036-471C-93E6-E528A387AA83}" type="sibTrans" cxnId="{5DB54B1A-A0EB-4BF4-B2A4-5D178D49CDED}">
      <dgm:prSet/>
      <dgm:spPr/>
      <dgm:t>
        <a:bodyPr/>
        <a:lstStyle/>
        <a:p>
          <a:endParaRPr lang="en-US"/>
        </a:p>
      </dgm:t>
    </dgm:pt>
    <dgm:pt modelId="{A1B039A4-31B3-45D1-90B5-5B2C6899454E}">
      <dgm:prSet/>
      <dgm:spPr/>
      <dgm:t>
        <a:bodyPr/>
        <a:lstStyle/>
        <a:p>
          <a:r>
            <a:rPr lang="en-AU"/>
            <a:t>Return within 1/52 due to Surgical Site Infection (SSI)</a:t>
          </a:r>
          <a:endParaRPr lang="en-US"/>
        </a:p>
      </dgm:t>
    </dgm:pt>
    <dgm:pt modelId="{6002C055-3E94-4770-8A1F-554A5BDD83C6}" type="parTrans" cxnId="{CFC2789E-1D57-471E-994C-5DC2377428A4}">
      <dgm:prSet/>
      <dgm:spPr/>
      <dgm:t>
        <a:bodyPr/>
        <a:lstStyle/>
        <a:p>
          <a:endParaRPr lang="en-US"/>
        </a:p>
      </dgm:t>
    </dgm:pt>
    <dgm:pt modelId="{8E095AF1-F5FB-4CAA-876D-D1063AD72565}" type="sibTrans" cxnId="{CFC2789E-1D57-471E-994C-5DC2377428A4}">
      <dgm:prSet/>
      <dgm:spPr/>
      <dgm:t>
        <a:bodyPr/>
        <a:lstStyle/>
        <a:p>
          <a:endParaRPr lang="en-US"/>
        </a:p>
      </dgm:t>
    </dgm:pt>
    <dgm:pt modelId="{87D7C511-96A4-4F48-8CF6-6CF077953A77}">
      <dgm:prSet/>
      <dgm:spPr/>
      <dgm:t>
        <a:bodyPr/>
        <a:lstStyle/>
        <a:p>
          <a:r>
            <a:rPr lang="en-AU" dirty="0"/>
            <a:t>Data was collected from Anaesthetic reports generated from the Anaesthetic Record Keeping (ARK) software from a combination of:</a:t>
          </a:r>
        </a:p>
      </dgm:t>
    </dgm:pt>
    <dgm:pt modelId="{DAEC533D-4EA9-499E-A384-A2DB53AAD895}" type="parTrans" cxnId="{D4398154-CEB8-4DF0-93ED-600E3649B2FE}">
      <dgm:prSet/>
      <dgm:spPr/>
      <dgm:t>
        <a:bodyPr/>
        <a:lstStyle/>
        <a:p>
          <a:endParaRPr lang="en-AU"/>
        </a:p>
      </dgm:t>
    </dgm:pt>
    <dgm:pt modelId="{3DA68984-CD42-49B1-975F-9D8AD30E9821}" type="sibTrans" cxnId="{D4398154-CEB8-4DF0-93ED-600E3649B2FE}">
      <dgm:prSet/>
      <dgm:spPr/>
      <dgm:t>
        <a:bodyPr/>
        <a:lstStyle/>
        <a:p>
          <a:endParaRPr lang="en-AU"/>
        </a:p>
      </dgm:t>
    </dgm:pt>
    <dgm:pt modelId="{223154DA-D557-4F12-B78D-D3A6A4D972F9}">
      <dgm:prSet/>
      <dgm:spPr/>
      <dgm:t>
        <a:bodyPr/>
        <a:lstStyle/>
        <a:p>
          <a:r>
            <a:rPr lang="en-AU" dirty="0"/>
            <a:t>The Viewer</a:t>
          </a:r>
        </a:p>
      </dgm:t>
    </dgm:pt>
    <dgm:pt modelId="{D08899CA-3DD0-4C59-A1B8-A1F4B95187B3}" type="parTrans" cxnId="{092A2D50-6DB7-44F5-B099-36362E673029}">
      <dgm:prSet/>
      <dgm:spPr/>
      <dgm:t>
        <a:bodyPr/>
        <a:lstStyle/>
        <a:p>
          <a:endParaRPr lang="en-AU"/>
        </a:p>
      </dgm:t>
    </dgm:pt>
    <dgm:pt modelId="{C7C3C236-2F97-4692-9714-C07B8C8C8196}" type="sibTrans" cxnId="{092A2D50-6DB7-44F5-B099-36362E673029}">
      <dgm:prSet/>
      <dgm:spPr/>
      <dgm:t>
        <a:bodyPr/>
        <a:lstStyle/>
        <a:p>
          <a:endParaRPr lang="en-AU"/>
        </a:p>
      </dgm:t>
    </dgm:pt>
    <dgm:pt modelId="{D707837B-5FC7-493C-97A1-8E3B5DC9934E}">
      <dgm:prSet/>
      <dgm:spPr/>
      <dgm:t>
        <a:bodyPr/>
        <a:lstStyle/>
        <a:p>
          <a:r>
            <a:rPr lang="en-AU" dirty="0"/>
            <a:t>Medical Record Charts</a:t>
          </a:r>
        </a:p>
      </dgm:t>
    </dgm:pt>
    <dgm:pt modelId="{5FB0A47A-3B08-41FC-9432-B472A41F11E3}" type="parTrans" cxnId="{BE673860-F223-4342-83E7-380413B36BFB}">
      <dgm:prSet/>
      <dgm:spPr/>
      <dgm:t>
        <a:bodyPr/>
        <a:lstStyle/>
        <a:p>
          <a:endParaRPr lang="en-AU"/>
        </a:p>
      </dgm:t>
    </dgm:pt>
    <dgm:pt modelId="{84E77EEC-9491-4914-9466-C5CAD0C76DFE}" type="sibTrans" cxnId="{BE673860-F223-4342-83E7-380413B36BFB}">
      <dgm:prSet/>
      <dgm:spPr/>
      <dgm:t>
        <a:bodyPr/>
        <a:lstStyle/>
        <a:p>
          <a:endParaRPr lang="en-AU"/>
        </a:p>
      </dgm:t>
    </dgm:pt>
    <dgm:pt modelId="{D6A8A663-2966-432D-8B4F-159C0AF542BB}" type="pres">
      <dgm:prSet presAssocID="{25C40AB9-7DB1-43FE-A072-6AF784486EDA}" presName="Name0" presStyleCnt="0">
        <dgm:presLayoutVars>
          <dgm:dir/>
          <dgm:animLvl val="lvl"/>
          <dgm:resizeHandles val="exact"/>
        </dgm:presLayoutVars>
      </dgm:prSet>
      <dgm:spPr/>
    </dgm:pt>
    <dgm:pt modelId="{806B87E9-5B71-44DB-B175-7B3943592A32}" type="pres">
      <dgm:prSet presAssocID="{D04B7384-36E6-4EA7-90D3-AE795B53239B}" presName="composite" presStyleCnt="0"/>
      <dgm:spPr/>
    </dgm:pt>
    <dgm:pt modelId="{FACB5329-DEA2-4A5B-B723-6933838A5F73}" type="pres">
      <dgm:prSet presAssocID="{D04B7384-36E6-4EA7-90D3-AE795B53239B}" presName="parTx" presStyleLbl="alignNode1" presStyleIdx="0" presStyleCnt="2">
        <dgm:presLayoutVars>
          <dgm:chMax val="0"/>
          <dgm:chPref val="0"/>
          <dgm:bulletEnabled val="1"/>
        </dgm:presLayoutVars>
      </dgm:prSet>
      <dgm:spPr/>
    </dgm:pt>
    <dgm:pt modelId="{4D9D4D7F-C1E1-4F54-B0B8-13E510FD3F16}" type="pres">
      <dgm:prSet presAssocID="{D04B7384-36E6-4EA7-90D3-AE795B53239B}" presName="desTx" presStyleLbl="alignAccFollowNode1" presStyleIdx="0" presStyleCnt="2">
        <dgm:presLayoutVars>
          <dgm:bulletEnabled val="1"/>
        </dgm:presLayoutVars>
      </dgm:prSet>
      <dgm:spPr/>
    </dgm:pt>
    <dgm:pt modelId="{42CB3B58-7865-4AFE-906D-54A8045597D0}" type="pres">
      <dgm:prSet presAssocID="{D3D97F7F-77AE-4180-96EE-ED1C0E553F7C}" presName="space" presStyleCnt="0"/>
      <dgm:spPr/>
    </dgm:pt>
    <dgm:pt modelId="{50CF80DA-8C95-4941-91E2-1674B4590DB9}" type="pres">
      <dgm:prSet presAssocID="{A85025DF-1F30-4D22-B108-E705938E6F0E}" presName="composite" presStyleCnt="0"/>
      <dgm:spPr/>
    </dgm:pt>
    <dgm:pt modelId="{14661E59-1917-4746-B593-5491D136DBD0}" type="pres">
      <dgm:prSet presAssocID="{A85025DF-1F30-4D22-B108-E705938E6F0E}" presName="parTx" presStyleLbl="alignNode1" presStyleIdx="1" presStyleCnt="2">
        <dgm:presLayoutVars>
          <dgm:chMax val="0"/>
          <dgm:chPref val="0"/>
          <dgm:bulletEnabled val="1"/>
        </dgm:presLayoutVars>
      </dgm:prSet>
      <dgm:spPr/>
    </dgm:pt>
    <dgm:pt modelId="{D56DDC9B-DD11-4B13-9D59-69EC4C903CDD}" type="pres">
      <dgm:prSet presAssocID="{A85025DF-1F30-4D22-B108-E705938E6F0E}" presName="desTx" presStyleLbl="alignAccFollowNode1" presStyleIdx="1" presStyleCnt="2">
        <dgm:presLayoutVars>
          <dgm:bulletEnabled val="1"/>
        </dgm:presLayoutVars>
      </dgm:prSet>
      <dgm:spPr/>
    </dgm:pt>
  </dgm:ptLst>
  <dgm:cxnLst>
    <dgm:cxn modelId="{D21B8401-F4D8-4DE6-9E52-367506AE8233}" srcId="{A85025DF-1F30-4D22-B108-E705938E6F0E}" destId="{BA6A5B92-93FF-495C-B239-400A094DE892}" srcOrd="4" destOrd="0" parTransId="{D250D77A-C3AE-47DB-8D4E-55D4755C4BC3}" sibTransId="{83A0D115-DF3C-4157-92DD-AFE59D39D19F}"/>
    <dgm:cxn modelId="{2727DA01-503D-4962-A6A3-1299B5E17AC9}" type="presOf" srcId="{223154DA-D557-4F12-B78D-D3A6A4D972F9}" destId="{4D9D4D7F-C1E1-4F54-B0B8-13E510FD3F16}" srcOrd="0" destOrd="2" presId="urn:microsoft.com/office/officeart/2005/8/layout/hList1"/>
    <dgm:cxn modelId="{5DB54B1A-A0EB-4BF4-B2A4-5D178D49CDED}" srcId="{A85025DF-1F30-4D22-B108-E705938E6F0E}" destId="{B083927B-D647-4826-B1B9-E17F4F0010E4}" srcOrd="5" destOrd="0" parTransId="{6B9F7693-70B4-46EB-A8B9-81092757E0AB}" sibTransId="{1494721D-B036-471C-93E6-E528A387AA83}"/>
    <dgm:cxn modelId="{7B8A831B-C417-42B9-9B5F-CA63BB4F9B6F}" srcId="{25C40AB9-7DB1-43FE-A072-6AF784486EDA}" destId="{D04B7384-36E6-4EA7-90D3-AE795B53239B}" srcOrd="0" destOrd="0" parTransId="{C791914F-6D46-458A-B51E-08635B1A8127}" sibTransId="{D3D97F7F-77AE-4180-96EE-ED1C0E553F7C}"/>
    <dgm:cxn modelId="{BD813E26-2C52-4DC0-B05B-FC5E5610B5B7}" type="presOf" srcId="{87D7C511-96A4-4F48-8CF6-6CF077953A77}" destId="{4D9D4D7F-C1E1-4F54-B0B8-13E510FD3F16}" srcOrd="0" destOrd="0" presId="urn:microsoft.com/office/officeart/2005/8/layout/hList1"/>
    <dgm:cxn modelId="{F0D03537-E33A-427D-A40E-D93F4FA64E6A}" type="presOf" srcId="{A1B039A4-31B3-45D1-90B5-5B2C6899454E}" destId="{D56DDC9B-DD11-4B13-9D59-69EC4C903CDD}" srcOrd="0" destOrd="6" presId="urn:microsoft.com/office/officeart/2005/8/layout/hList1"/>
    <dgm:cxn modelId="{6F0A8237-041C-48AE-8B18-521571F8B5CE}" type="presOf" srcId="{AA670E43-5089-4D91-81FE-7329C1F03865}" destId="{D56DDC9B-DD11-4B13-9D59-69EC4C903CDD}" srcOrd="0" destOrd="2" presId="urn:microsoft.com/office/officeart/2005/8/layout/hList1"/>
    <dgm:cxn modelId="{9DFD9040-4FE1-42BE-B3F4-2E50ED73303E}" type="presOf" srcId="{A85025DF-1F30-4D22-B108-E705938E6F0E}" destId="{14661E59-1917-4746-B593-5491D136DBD0}" srcOrd="0" destOrd="0" presId="urn:microsoft.com/office/officeart/2005/8/layout/hList1"/>
    <dgm:cxn modelId="{BE673860-F223-4342-83E7-380413B36BFB}" srcId="{87D7C511-96A4-4F48-8CF6-6CF077953A77}" destId="{D707837B-5FC7-493C-97A1-8E3B5DC9934E}" srcOrd="0" destOrd="0" parTransId="{5FB0A47A-3B08-41FC-9432-B472A41F11E3}" sibTransId="{84E77EEC-9491-4914-9466-C5CAD0C76DFE}"/>
    <dgm:cxn modelId="{2F42EB4C-D62C-4857-8E0C-C6494E3D3093}" srcId="{A85025DF-1F30-4D22-B108-E705938E6F0E}" destId="{7DB44AE6-FB01-4012-AED0-DE312106BC7F}" srcOrd="0" destOrd="0" parTransId="{44BC048F-84A8-4B57-8073-2E8D2588234F}" sibTransId="{08AC4C21-4069-415D-AF0D-D465DE9D64EA}"/>
    <dgm:cxn modelId="{D1051E4E-51B9-4D25-805B-D847C5A6E89C}" type="presOf" srcId="{7DB44AE6-FB01-4012-AED0-DE312106BC7F}" destId="{D56DDC9B-DD11-4B13-9D59-69EC4C903CDD}" srcOrd="0" destOrd="0" presId="urn:microsoft.com/office/officeart/2005/8/layout/hList1"/>
    <dgm:cxn modelId="{7CE2866F-D696-481B-9CE9-2AD952B7B778}" srcId="{25C40AB9-7DB1-43FE-A072-6AF784486EDA}" destId="{A85025DF-1F30-4D22-B108-E705938E6F0E}" srcOrd="1" destOrd="0" parTransId="{FF6B5444-265A-4221-8B0C-6790B2F98729}" sibTransId="{65164546-0341-4304-BCE1-4DD16B737124}"/>
    <dgm:cxn modelId="{834AC34F-1F43-4C2D-BA81-1F394DFED87F}" type="presOf" srcId="{522BBB6F-4E00-4387-86E6-546BBC391C27}" destId="{D56DDC9B-DD11-4B13-9D59-69EC4C903CDD}" srcOrd="0" destOrd="1" presId="urn:microsoft.com/office/officeart/2005/8/layout/hList1"/>
    <dgm:cxn modelId="{DB38D36F-B62E-4DA4-A447-B0B0EE649762}" srcId="{A85025DF-1F30-4D22-B108-E705938E6F0E}" destId="{AA670E43-5089-4D91-81FE-7329C1F03865}" srcOrd="2" destOrd="0" parTransId="{E8A8024D-D978-43E3-A728-06FC8AC59B8D}" sibTransId="{7BB3B4EA-ECD6-40FC-8DDA-3FFC005E3EAE}"/>
    <dgm:cxn modelId="{092A2D50-6DB7-44F5-B099-36362E673029}" srcId="{87D7C511-96A4-4F48-8CF6-6CF077953A77}" destId="{223154DA-D557-4F12-B78D-D3A6A4D972F9}" srcOrd="1" destOrd="0" parTransId="{D08899CA-3DD0-4C59-A1B8-A1F4B95187B3}" sibTransId="{C7C3C236-2F97-4692-9714-C07B8C8C8196}"/>
    <dgm:cxn modelId="{D4398154-CEB8-4DF0-93ED-600E3649B2FE}" srcId="{D04B7384-36E6-4EA7-90D3-AE795B53239B}" destId="{87D7C511-96A4-4F48-8CF6-6CF077953A77}" srcOrd="0" destOrd="0" parTransId="{DAEC533D-4EA9-499E-A384-A2DB53AAD895}" sibTransId="{3DA68984-CD42-49B1-975F-9D8AD30E9821}"/>
    <dgm:cxn modelId="{F70A2B56-924F-45D9-9F10-B742543F690A}" type="presOf" srcId="{B083927B-D647-4826-B1B9-E17F4F0010E4}" destId="{D56DDC9B-DD11-4B13-9D59-69EC4C903CDD}" srcOrd="0" destOrd="5" presId="urn:microsoft.com/office/officeart/2005/8/layout/hList1"/>
    <dgm:cxn modelId="{3623127E-A440-4BCA-83CA-CAC7463DAA76}" type="presOf" srcId="{8A964C1E-EAF1-4DCA-9F93-DA4629AEACBA}" destId="{D56DDC9B-DD11-4B13-9D59-69EC4C903CDD}" srcOrd="0" destOrd="3" presId="urn:microsoft.com/office/officeart/2005/8/layout/hList1"/>
    <dgm:cxn modelId="{F2A79A81-462F-43ED-9D50-3240602FBA5B}" srcId="{A85025DF-1F30-4D22-B108-E705938E6F0E}" destId="{8A964C1E-EAF1-4DCA-9F93-DA4629AEACBA}" srcOrd="3" destOrd="0" parTransId="{8246137A-2A30-46F1-84BD-289EDF1A80A2}" sibTransId="{4396C380-E1E6-431D-9A43-B73F0F727ADE}"/>
    <dgm:cxn modelId="{5734D292-7103-4365-B54A-29AB39BAD7D8}" type="presOf" srcId="{25C40AB9-7DB1-43FE-A072-6AF784486EDA}" destId="{D6A8A663-2966-432D-8B4F-159C0AF542BB}" srcOrd="0" destOrd="0" presId="urn:microsoft.com/office/officeart/2005/8/layout/hList1"/>
    <dgm:cxn modelId="{D5D7F49B-2AFA-40F8-9BED-E8C7E28F8E63}" type="presOf" srcId="{BA6A5B92-93FF-495C-B239-400A094DE892}" destId="{D56DDC9B-DD11-4B13-9D59-69EC4C903CDD}" srcOrd="0" destOrd="4" presId="urn:microsoft.com/office/officeart/2005/8/layout/hList1"/>
    <dgm:cxn modelId="{CFC2789E-1D57-471E-994C-5DC2377428A4}" srcId="{A85025DF-1F30-4D22-B108-E705938E6F0E}" destId="{A1B039A4-31B3-45D1-90B5-5B2C6899454E}" srcOrd="6" destOrd="0" parTransId="{6002C055-3E94-4770-8A1F-554A5BDD83C6}" sibTransId="{8E095AF1-F5FB-4CAA-876D-D1063AD72565}"/>
    <dgm:cxn modelId="{101979B6-E695-4738-BE72-AD08E42EA043}" type="presOf" srcId="{D04B7384-36E6-4EA7-90D3-AE795B53239B}" destId="{FACB5329-DEA2-4A5B-B723-6933838A5F73}" srcOrd="0" destOrd="0" presId="urn:microsoft.com/office/officeart/2005/8/layout/hList1"/>
    <dgm:cxn modelId="{5CBCDAD1-746B-4E6E-8FF0-91AE7165AFA0}" srcId="{A85025DF-1F30-4D22-B108-E705938E6F0E}" destId="{522BBB6F-4E00-4387-86E6-546BBC391C27}" srcOrd="1" destOrd="0" parTransId="{EAB20EEE-D808-4C4F-8E17-5E154513E376}" sibTransId="{098373BC-D73F-426C-9E97-ACEA1F31FFBB}"/>
    <dgm:cxn modelId="{C545DEE7-EA9A-4823-AB30-6097D9A53648}" type="presOf" srcId="{D707837B-5FC7-493C-97A1-8E3B5DC9934E}" destId="{4D9D4D7F-C1E1-4F54-B0B8-13E510FD3F16}" srcOrd="0" destOrd="1" presId="urn:microsoft.com/office/officeart/2005/8/layout/hList1"/>
    <dgm:cxn modelId="{BE301A4C-7631-45E9-886E-E9FE3B5FCC55}" type="presParOf" srcId="{D6A8A663-2966-432D-8B4F-159C0AF542BB}" destId="{806B87E9-5B71-44DB-B175-7B3943592A32}" srcOrd="0" destOrd="0" presId="urn:microsoft.com/office/officeart/2005/8/layout/hList1"/>
    <dgm:cxn modelId="{FC1CF955-6770-434A-A9DE-DBC0CB07300B}" type="presParOf" srcId="{806B87E9-5B71-44DB-B175-7B3943592A32}" destId="{FACB5329-DEA2-4A5B-B723-6933838A5F73}" srcOrd="0" destOrd="0" presId="urn:microsoft.com/office/officeart/2005/8/layout/hList1"/>
    <dgm:cxn modelId="{2D347A05-B19C-4975-AF2A-E23D6EE655F0}" type="presParOf" srcId="{806B87E9-5B71-44DB-B175-7B3943592A32}" destId="{4D9D4D7F-C1E1-4F54-B0B8-13E510FD3F16}" srcOrd="1" destOrd="0" presId="urn:microsoft.com/office/officeart/2005/8/layout/hList1"/>
    <dgm:cxn modelId="{523DE18C-197D-4829-B872-D3FFD891DFFA}" type="presParOf" srcId="{D6A8A663-2966-432D-8B4F-159C0AF542BB}" destId="{42CB3B58-7865-4AFE-906D-54A8045597D0}" srcOrd="1" destOrd="0" presId="urn:microsoft.com/office/officeart/2005/8/layout/hList1"/>
    <dgm:cxn modelId="{B46ACF66-7293-42DF-96CE-DDA48C378619}" type="presParOf" srcId="{D6A8A663-2966-432D-8B4F-159C0AF542BB}" destId="{50CF80DA-8C95-4941-91E2-1674B4590DB9}" srcOrd="2" destOrd="0" presId="urn:microsoft.com/office/officeart/2005/8/layout/hList1"/>
    <dgm:cxn modelId="{729516E0-0313-490F-ACBB-D25C3EE48E79}" type="presParOf" srcId="{50CF80DA-8C95-4941-91E2-1674B4590DB9}" destId="{14661E59-1917-4746-B593-5491D136DBD0}" srcOrd="0" destOrd="0" presId="urn:microsoft.com/office/officeart/2005/8/layout/hList1"/>
    <dgm:cxn modelId="{07AA5645-E2D6-4311-B372-FF0D928CDD09}" type="presParOf" srcId="{50CF80DA-8C95-4941-91E2-1674B4590DB9}" destId="{D56DDC9B-DD11-4B13-9D59-69EC4C903CD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B5329-DEA2-4A5B-B723-6933838A5F73}">
      <dsp:nvSpPr>
        <dsp:cNvPr id="0" name=""/>
        <dsp:cNvSpPr/>
      </dsp:nvSpPr>
      <dsp:spPr>
        <a:xfrm>
          <a:off x="49" y="85899"/>
          <a:ext cx="4751415" cy="6048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AU" sz="2100" kern="1200" dirty="0"/>
            <a:t>Data source: </a:t>
          </a:r>
          <a:endParaRPr lang="en-US" sz="2100" kern="1200" dirty="0"/>
        </a:p>
      </dsp:txBody>
      <dsp:txXfrm>
        <a:off x="49" y="85899"/>
        <a:ext cx="4751415" cy="604800"/>
      </dsp:txXfrm>
    </dsp:sp>
    <dsp:sp modelId="{4D9D4D7F-C1E1-4F54-B0B8-13E510FD3F16}">
      <dsp:nvSpPr>
        <dsp:cNvPr id="0" name=""/>
        <dsp:cNvSpPr/>
      </dsp:nvSpPr>
      <dsp:spPr>
        <a:xfrm>
          <a:off x="49" y="690699"/>
          <a:ext cx="4751415" cy="321731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AU" sz="2100" kern="1200" dirty="0"/>
            <a:t>Data was collected from Anaesthetic reports generated from the Anaesthetic Record Keeping (ARK) software from a combination of:</a:t>
          </a:r>
        </a:p>
        <a:p>
          <a:pPr marL="457200" lvl="2" indent="-228600" algn="l" defTabSz="933450">
            <a:lnSpc>
              <a:spcPct val="90000"/>
            </a:lnSpc>
            <a:spcBef>
              <a:spcPct val="0"/>
            </a:spcBef>
            <a:spcAft>
              <a:spcPct val="15000"/>
            </a:spcAft>
            <a:buChar char="•"/>
          </a:pPr>
          <a:r>
            <a:rPr lang="en-AU" sz="2100" kern="1200" dirty="0"/>
            <a:t>Medical Record Charts</a:t>
          </a:r>
        </a:p>
        <a:p>
          <a:pPr marL="457200" lvl="2" indent="-228600" algn="l" defTabSz="933450">
            <a:lnSpc>
              <a:spcPct val="90000"/>
            </a:lnSpc>
            <a:spcBef>
              <a:spcPct val="0"/>
            </a:spcBef>
            <a:spcAft>
              <a:spcPct val="15000"/>
            </a:spcAft>
            <a:buChar char="•"/>
          </a:pPr>
          <a:r>
            <a:rPr lang="en-AU" sz="2100" kern="1200" dirty="0"/>
            <a:t>The Viewer</a:t>
          </a:r>
        </a:p>
      </dsp:txBody>
      <dsp:txXfrm>
        <a:off x="49" y="690699"/>
        <a:ext cx="4751415" cy="3217311"/>
      </dsp:txXfrm>
    </dsp:sp>
    <dsp:sp modelId="{14661E59-1917-4746-B593-5491D136DBD0}">
      <dsp:nvSpPr>
        <dsp:cNvPr id="0" name=""/>
        <dsp:cNvSpPr/>
      </dsp:nvSpPr>
      <dsp:spPr>
        <a:xfrm>
          <a:off x="5416663" y="85899"/>
          <a:ext cx="4751415" cy="60480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AU" sz="2100" kern="1200"/>
            <a:t>Variables:</a:t>
          </a:r>
          <a:endParaRPr lang="en-US" sz="2100" kern="1200"/>
        </a:p>
      </dsp:txBody>
      <dsp:txXfrm>
        <a:off x="5416663" y="85899"/>
        <a:ext cx="4751415" cy="604800"/>
      </dsp:txXfrm>
    </dsp:sp>
    <dsp:sp modelId="{D56DDC9B-DD11-4B13-9D59-69EC4C903CDD}">
      <dsp:nvSpPr>
        <dsp:cNvPr id="0" name=""/>
        <dsp:cNvSpPr/>
      </dsp:nvSpPr>
      <dsp:spPr>
        <a:xfrm>
          <a:off x="5416663" y="690699"/>
          <a:ext cx="4751415" cy="3217311"/>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AU" sz="2100" kern="1200"/>
            <a:t>Demographics</a:t>
          </a:r>
          <a:endParaRPr lang="en-US" sz="2100" kern="1200"/>
        </a:p>
        <a:p>
          <a:pPr marL="228600" lvl="1" indent="-228600" algn="l" defTabSz="933450">
            <a:lnSpc>
              <a:spcPct val="90000"/>
            </a:lnSpc>
            <a:spcBef>
              <a:spcPct val="0"/>
            </a:spcBef>
            <a:spcAft>
              <a:spcPct val="15000"/>
            </a:spcAft>
            <a:buChar char="•"/>
          </a:pPr>
          <a:r>
            <a:rPr lang="en-AU" sz="2100" kern="1200" dirty="0"/>
            <a:t>Admission details</a:t>
          </a:r>
          <a:endParaRPr lang="en-US" sz="2100" kern="1200" dirty="0"/>
        </a:p>
        <a:p>
          <a:pPr marL="228600" lvl="1" indent="-228600" algn="l" defTabSz="933450">
            <a:lnSpc>
              <a:spcPct val="90000"/>
            </a:lnSpc>
            <a:spcBef>
              <a:spcPct val="0"/>
            </a:spcBef>
            <a:spcAft>
              <a:spcPct val="15000"/>
            </a:spcAft>
            <a:buChar char="•"/>
          </a:pPr>
          <a:r>
            <a:rPr lang="en-US" sz="2100" kern="1200" dirty="0"/>
            <a:t>Medical Hx</a:t>
          </a:r>
        </a:p>
        <a:p>
          <a:pPr marL="228600" lvl="1" indent="-228600" algn="l" defTabSz="933450">
            <a:lnSpc>
              <a:spcPct val="90000"/>
            </a:lnSpc>
            <a:spcBef>
              <a:spcPct val="0"/>
            </a:spcBef>
            <a:spcAft>
              <a:spcPct val="15000"/>
            </a:spcAft>
            <a:buChar char="•"/>
          </a:pPr>
          <a:r>
            <a:rPr lang="en-AU" sz="2100" kern="1200" dirty="0"/>
            <a:t>Surgery </a:t>
          </a:r>
          <a:endParaRPr lang="en-US" sz="2100" kern="1200" dirty="0"/>
        </a:p>
        <a:p>
          <a:pPr marL="228600" lvl="1" indent="-228600" algn="l" defTabSz="933450">
            <a:lnSpc>
              <a:spcPct val="90000"/>
            </a:lnSpc>
            <a:spcBef>
              <a:spcPct val="0"/>
            </a:spcBef>
            <a:spcAft>
              <a:spcPct val="15000"/>
            </a:spcAft>
            <a:buChar char="•"/>
          </a:pPr>
          <a:r>
            <a:rPr lang="en-AU" sz="2100" kern="1200"/>
            <a:t>Time/Agent/Dose of antibiotic administration</a:t>
          </a:r>
          <a:endParaRPr lang="en-US" sz="2100" kern="1200"/>
        </a:p>
        <a:p>
          <a:pPr marL="228600" lvl="1" indent="-228600" algn="l" defTabSz="933450">
            <a:lnSpc>
              <a:spcPct val="90000"/>
            </a:lnSpc>
            <a:spcBef>
              <a:spcPct val="0"/>
            </a:spcBef>
            <a:spcAft>
              <a:spcPct val="15000"/>
            </a:spcAft>
            <a:buChar char="•"/>
          </a:pPr>
          <a:r>
            <a:rPr lang="en-AU" sz="2100" kern="1200"/>
            <a:t>Time of incision &amp; wound closure</a:t>
          </a:r>
          <a:endParaRPr lang="en-US" sz="2100" kern="1200"/>
        </a:p>
        <a:p>
          <a:pPr marL="228600" lvl="1" indent="-228600" algn="l" defTabSz="933450">
            <a:lnSpc>
              <a:spcPct val="90000"/>
            </a:lnSpc>
            <a:spcBef>
              <a:spcPct val="0"/>
            </a:spcBef>
            <a:spcAft>
              <a:spcPct val="15000"/>
            </a:spcAft>
            <a:buChar char="•"/>
          </a:pPr>
          <a:r>
            <a:rPr lang="en-AU" sz="2100" kern="1200"/>
            <a:t>Return within 1/52 due to Surgical Site Infection (SSI)</a:t>
          </a:r>
          <a:endParaRPr lang="en-US" sz="2100" kern="1200"/>
        </a:p>
      </dsp:txBody>
      <dsp:txXfrm>
        <a:off x="5416663" y="690699"/>
        <a:ext cx="4751415" cy="321731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51E8-DF5F-4E8F-8BC8-9FCDC0A3BC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1721811-EC29-46FA-A4F6-F7C7A23BCF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BD81CBF9-4431-40B4-B87A-07261275C921}"/>
              </a:ext>
            </a:extLst>
          </p:cNvPr>
          <p:cNvSpPr>
            <a:spLocks noGrp="1"/>
          </p:cNvSpPr>
          <p:nvPr>
            <p:ph type="dt" sz="half" idx="10"/>
          </p:nvPr>
        </p:nvSpPr>
        <p:spPr/>
        <p:txBody>
          <a:bodyPr/>
          <a:lstStyle/>
          <a:p>
            <a:fld id="{CDE0AD90-BA4A-46D9-B361-1E197FD92C45}" type="datetimeFigureOut">
              <a:rPr lang="en-AU" smtClean="0"/>
              <a:t>4/11/2021</a:t>
            </a:fld>
            <a:endParaRPr lang="en-AU"/>
          </a:p>
        </p:txBody>
      </p:sp>
      <p:sp>
        <p:nvSpPr>
          <p:cNvPr id="5" name="Footer Placeholder 4">
            <a:extLst>
              <a:ext uri="{FF2B5EF4-FFF2-40B4-BE49-F238E27FC236}">
                <a16:creationId xmlns:a16="http://schemas.microsoft.com/office/drawing/2014/main" id="{EDE2C594-5581-424B-ACBC-5290030BFD1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7F12046-3AD6-47A4-9E50-7272837CCD6A}"/>
              </a:ext>
            </a:extLst>
          </p:cNvPr>
          <p:cNvSpPr>
            <a:spLocks noGrp="1"/>
          </p:cNvSpPr>
          <p:nvPr>
            <p:ph type="sldNum" sz="quarter" idx="12"/>
          </p:nvPr>
        </p:nvSpPr>
        <p:spPr/>
        <p:txBody>
          <a:bodyPr/>
          <a:lstStyle/>
          <a:p>
            <a:fld id="{65B77698-9195-4C9E-8A97-52A19FACC7E9}" type="slidenum">
              <a:rPr lang="en-AU" smtClean="0"/>
              <a:t>‹#›</a:t>
            </a:fld>
            <a:endParaRPr lang="en-AU"/>
          </a:p>
        </p:txBody>
      </p:sp>
    </p:spTree>
    <p:extLst>
      <p:ext uri="{BB962C8B-B14F-4D97-AF65-F5344CB8AC3E}">
        <p14:creationId xmlns:p14="http://schemas.microsoft.com/office/powerpoint/2010/main" val="28937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84035-6800-417D-8982-2CB5686187F5}"/>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43B32FC-349F-482F-BD25-26ADBCF449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95ED802-0034-4D94-B1C9-DFCD35CC2E77}"/>
              </a:ext>
            </a:extLst>
          </p:cNvPr>
          <p:cNvSpPr>
            <a:spLocks noGrp="1"/>
          </p:cNvSpPr>
          <p:nvPr>
            <p:ph type="dt" sz="half" idx="10"/>
          </p:nvPr>
        </p:nvSpPr>
        <p:spPr/>
        <p:txBody>
          <a:bodyPr/>
          <a:lstStyle/>
          <a:p>
            <a:fld id="{CDE0AD90-BA4A-46D9-B361-1E197FD92C45}" type="datetimeFigureOut">
              <a:rPr lang="en-AU" smtClean="0"/>
              <a:t>4/11/2021</a:t>
            </a:fld>
            <a:endParaRPr lang="en-AU"/>
          </a:p>
        </p:txBody>
      </p:sp>
      <p:sp>
        <p:nvSpPr>
          <p:cNvPr id="5" name="Footer Placeholder 4">
            <a:extLst>
              <a:ext uri="{FF2B5EF4-FFF2-40B4-BE49-F238E27FC236}">
                <a16:creationId xmlns:a16="http://schemas.microsoft.com/office/drawing/2014/main" id="{2DCDE6E9-5D79-413B-8052-FC552DDB9CF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00F86EC-12DD-4714-86D2-A772CDB885D0}"/>
              </a:ext>
            </a:extLst>
          </p:cNvPr>
          <p:cNvSpPr>
            <a:spLocks noGrp="1"/>
          </p:cNvSpPr>
          <p:nvPr>
            <p:ph type="sldNum" sz="quarter" idx="12"/>
          </p:nvPr>
        </p:nvSpPr>
        <p:spPr/>
        <p:txBody>
          <a:bodyPr/>
          <a:lstStyle/>
          <a:p>
            <a:fld id="{65B77698-9195-4C9E-8A97-52A19FACC7E9}" type="slidenum">
              <a:rPr lang="en-AU" smtClean="0"/>
              <a:t>‹#›</a:t>
            </a:fld>
            <a:endParaRPr lang="en-AU"/>
          </a:p>
        </p:txBody>
      </p:sp>
    </p:spTree>
    <p:extLst>
      <p:ext uri="{BB962C8B-B14F-4D97-AF65-F5344CB8AC3E}">
        <p14:creationId xmlns:p14="http://schemas.microsoft.com/office/powerpoint/2010/main" val="2642641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AF1572-667A-4C20-AE9D-0F8EA69A85B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837EEF9-AA66-4F76-B2CF-D16467790B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50402D1-59D1-4384-9F57-D5EC93A5B0C4}"/>
              </a:ext>
            </a:extLst>
          </p:cNvPr>
          <p:cNvSpPr>
            <a:spLocks noGrp="1"/>
          </p:cNvSpPr>
          <p:nvPr>
            <p:ph type="dt" sz="half" idx="10"/>
          </p:nvPr>
        </p:nvSpPr>
        <p:spPr/>
        <p:txBody>
          <a:bodyPr/>
          <a:lstStyle/>
          <a:p>
            <a:fld id="{CDE0AD90-BA4A-46D9-B361-1E197FD92C45}" type="datetimeFigureOut">
              <a:rPr lang="en-AU" smtClean="0"/>
              <a:t>4/11/2021</a:t>
            </a:fld>
            <a:endParaRPr lang="en-AU"/>
          </a:p>
        </p:txBody>
      </p:sp>
      <p:sp>
        <p:nvSpPr>
          <p:cNvPr id="5" name="Footer Placeholder 4">
            <a:extLst>
              <a:ext uri="{FF2B5EF4-FFF2-40B4-BE49-F238E27FC236}">
                <a16:creationId xmlns:a16="http://schemas.microsoft.com/office/drawing/2014/main" id="{8B0B23B2-0163-42C2-B43E-DBC6A7646F5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CC22343-A1CD-4505-9E49-44840D52B1B1}"/>
              </a:ext>
            </a:extLst>
          </p:cNvPr>
          <p:cNvSpPr>
            <a:spLocks noGrp="1"/>
          </p:cNvSpPr>
          <p:nvPr>
            <p:ph type="sldNum" sz="quarter" idx="12"/>
          </p:nvPr>
        </p:nvSpPr>
        <p:spPr/>
        <p:txBody>
          <a:bodyPr/>
          <a:lstStyle/>
          <a:p>
            <a:fld id="{65B77698-9195-4C9E-8A97-52A19FACC7E9}" type="slidenum">
              <a:rPr lang="en-AU" smtClean="0"/>
              <a:t>‹#›</a:t>
            </a:fld>
            <a:endParaRPr lang="en-AU"/>
          </a:p>
        </p:txBody>
      </p:sp>
    </p:spTree>
    <p:extLst>
      <p:ext uri="{BB962C8B-B14F-4D97-AF65-F5344CB8AC3E}">
        <p14:creationId xmlns:p14="http://schemas.microsoft.com/office/powerpoint/2010/main" val="175946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A877C-B04C-4DF4-B53B-04AFA7CD7A6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0028683-132E-47AB-AFE7-985AD3C834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B93404F-7154-4F9F-9314-B1F9B528BF84}"/>
              </a:ext>
            </a:extLst>
          </p:cNvPr>
          <p:cNvSpPr>
            <a:spLocks noGrp="1"/>
          </p:cNvSpPr>
          <p:nvPr>
            <p:ph type="dt" sz="half" idx="10"/>
          </p:nvPr>
        </p:nvSpPr>
        <p:spPr/>
        <p:txBody>
          <a:bodyPr/>
          <a:lstStyle/>
          <a:p>
            <a:fld id="{CDE0AD90-BA4A-46D9-B361-1E197FD92C45}" type="datetimeFigureOut">
              <a:rPr lang="en-AU" smtClean="0"/>
              <a:t>4/11/2021</a:t>
            </a:fld>
            <a:endParaRPr lang="en-AU"/>
          </a:p>
        </p:txBody>
      </p:sp>
      <p:sp>
        <p:nvSpPr>
          <p:cNvPr id="5" name="Footer Placeholder 4">
            <a:extLst>
              <a:ext uri="{FF2B5EF4-FFF2-40B4-BE49-F238E27FC236}">
                <a16:creationId xmlns:a16="http://schemas.microsoft.com/office/drawing/2014/main" id="{69A99CC0-1165-44A4-B0DF-ED706EEAF37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E2E04A1-AB35-4C24-A0F8-189841B8FCBA}"/>
              </a:ext>
            </a:extLst>
          </p:cNvPr>
          <p:cNvSpPr>
            <a:spLocks noGrp="1"/>
          </p:cNvSpPr>
          <p:nvPr>
            <p:ph type="sldNum" sz="quarter" idx="12"/>
          </p:nvPr>
        </p:nvSpPr>
        <p:spPr/>
        <p:txBody>
          <a:bodyPr/>
          <a:lstStyle/>
          <a:p>
            <a:fld id="{65B77698-9195-4C9E-8A97-52A19FACC7E9}" type="slidenum">
              <a:rPr lang="en-AU" smtClean="0"/>
              <a:t>‹#›</a:t>
            </a:fld>
            <a:endParaRPr lang="en-AU"/>
          </a:p>
        </p:txBody>
      </p:sp>
    </p:spTree>
    <p:extLst>
      <p:ext uri="{BB962C8B-B14F-4D97-AF65-F5344CB8AC3E}">
        <p14:creationId xmlns:p14="http://schemas.microsoft.com/office/powerpoint/2010/main" val="136262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ED249-C6AC-4434-B652-23BDBC6FE6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CB1F5DAA-DECF-4A8F-93F4-5EFD6D187E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C5655B-4A74-4093-9A0F-8994A66EA53F}"/>
              </a:ext>
            </a:extLst>
          </p:cNvPr>
          <p:cNvSpPr>
            <a:spLocks noGrp="1"/>
          </p:cNvSpPr>
          <p:nvPr>
            <p:ph type="dt" sz="half" idx="10"/>
          </p:nvPr>
        </p:nvSpPr>
        <p:spPr/>
        <p:txBody>
          <a:bodyPr/>
          <a:lstStyle/>
          <a:p>
            <a:fld id="{CDE0AD90-BA4A-46D9-B361-1E197FD92C45}" type="datetimeFigureOut">
              <a:rPr lang="en-AU" smtClean="0"/>
              <a:t>4/11/2021</a:t>
            </a:fld>
            <a:endParaRPr lang="en-AU"/>
          </a:p>
        </p:txBody>
      </p:sp>
      <p:sp>
        <p:nvSpPr>
          <p:cNvPr id="5" name="Footer Placeholder 4">
            <a:extLst>
              <a:ext uri="{FF2B5EF4-FFF2-40B4-BE49-F238E27FC236}">
                <a16:creationId xmlns:a16="http://schemas.microsoft.com/office/drawing/2014/main" id="{D1736A1D-0BA0-4212-8E21-5F6D2063A40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B200956-06FB-47D4-93D5-415BB1F2CAC6}"/>
              </a:ext>
            </a:extLst>
          </p:cNvPr>
          <p:cNvSpPr>
            <a:spLocks noGrp="1"/>
          </p:cNvSpPr>
          <p:nvPr>
            <p:ph type="sldNum" sz="quarter" idx="12"/>
          </p:nvPr>
        </p:nvSpPr>
        <p:spPr/>
        <p:txBody>
          <a:bodyPr/>
          <a:lstStyle/>
          <a:p>
            <a:fld id="{65B77698-9195-4C9E-8A97-52A19FACC7E9}" type="slidenum">
              <a:rPr lang="en-AU" smtClean="0"/>
              <a:t>‹#›</a:t>
            </a:fld>
            <a:endParaRPr lang="en-AU"/>
          </a:p>
        </p:txBody>
      </p:sp>
    </p:spTree>
    <p:extLst>
      <p:ext uri="{BB962C8B-B14F-4D97-AF65-F5344CB8AC3E}">
        <p14:creationId xmlns:p14="http://schemas.microsoft.com/office/powerpoint/2010/main" val="3605289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4E40D-22FF-4D20-8E7C-D8C73D3C069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B806F61-09EF-4EF4-92FE-A17F7D2E01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5801C3D-C90A-4DC1-A3CD-8301657381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A5F8FB4-C998-4BC0-8913-007159E31BA3}"/>
              </a:ext>
            </a:extLst>
          </p:cNvPr>
          <p:cNvSpPr>
            <a:spLocks noGrp="1"/>
          </p:cNvSpPr>
          <p:nvPr>
            <p:ph type="dt" sz="half" idx="10"/>
          </p:nvPr>
        </p:nvSpPr>
        <p:spPr/>
        <p:txBody>
          <a:bodyPr/>
          <a:lstStyle/>
          <a:p>
            <a:fld id="{CDE0AD90-BA4A-46D9-B361-1E197FD92C45}" type="datetimeFigureOut">
              <a:rPr lang="en-AU" smtClean="0"/>
              <a:t>4/11/2021</a:t>
            </a:fld>
            <a:endParaRPr lang="en-AU"/>
          </a:p>
        </p:txBody>
      </p:sp>
      <p:sp>
        <p:nvSpPr>
          <p:cNvPr id="6" name="Footer Placeholder 5">
            <a:extLst>
              <a:ext uri="{FF2B5EF4-FFF2-40B4-BE49-F238E27FC236}">
                <a16:creationId xmlns:a16="http://schemas.microsoft.com/office/drawing/2014/main" id="{CF292324-D196-44C2-82A9-BC32EFA05FE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CD0473B-FF18-4EAC-A240-541C3356238E}"/>
              </a:ext>
            </a:extLst>
          </p:cNvPr>
          <p:cNvSpPr>
            <a:spLocks noGrp="1"/>
          </p:cNvSpPr>
          <p:nvPr>
            <p:ph type="sldNum" sz="quarter" idx="12"/>
          </p:nvPr>
        </p:nvSpPr>
        <p:spPr/>
        <p:txBody>
          <a:bodyPr/>
          <a:lstStyle/>
          <a:p>
            <a:fld id="{65B77698-9195-4C9E-8A97-52A19FACC7E9}" type="slidenum">
              <a:rPr lang="en-AU" smtClean="0"/>
              <a:t>‹#›</a:t>
            </a:fld>
            <a:endParaRPr lang="en-AU"/>
          </a:p>
        </p:txBody>
      </p:sp>
    </p:spTree>
    <p:extLst>
      <p:ext uri="{BB962C8B-B14F-4D97-AF65-F5344CB8AC3E}">
        <p14:creationId xmlns:p14="http://schemas.microsoft.com/office/powerpoint/2010/main" val="1854248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567DC-5CA7-4F33-8143-5DD781AF60A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E4D6B8C-66A3-4E3A-A094-927FA043D5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1F4737-A89A-4573-AD62-E436CA6FB2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F8EEB885-AB3A-46EB-B147-0F57E10BBB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B547AD-6DD9-4452-AF58-F82E542E5A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186C47C-0362-4A61-919B-6E195D655749}"/>
              </a:ext>
            </a:extLst>
          </p:cNvPr>
          <p:cNvSpPr>
            <a:spLocks noGrp="1"/>
          </p:cNvSpPr>
          <p:nvPr>
            <p:ph type="dt" sz="half" idx="10"/>
          </p:nvPr>
        </p:nvSpPr>
        <p:spPr/>
        <p:txBody>
          <a:bodyPr/>
          <a:lstStyle/>
          <a:p>
            <a:fld id="{CDE0AD90-BA4A-46D9-B361-1E197FD92C45}" type="datetimeFigureOut">
              <a:rPr lang="en-AU" smtClean="0"/>
              <a:t>4/11/2021</a:t>
            </a:fld>
            <a:endParaRPr lang="en-AU"/>
          </a:p>
        </p:txBody>
      </p:sp>
      <p:sp>
        <p:nvSpPr>
          <p:cNvPr id="8" name="Footer Placeholder 7">
            <a:extLst>
              <a:ext uri="{FF2B5EF4-FFF2-40B4-BE49-F238E27FC236}">
                <a16:creationId xmlns:a16="http://schemas.microsoft.com/office/drawing/2014/main" id="{A9F1569A-40E0-4453-803F-1C6AEF005CA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63283C2C-E771-4183-8734-E8ED22C7B42A}"/>
              </a:ext>
            </a:extLst>
          </p:cNvPr>
          <p:cNvSpPr>
            <a:spLocks noGrp="1"/>
          </p:cNvSpPr>
          <p:nvPr>
            <p:ph type="sldNum" sz="quarter" idx="12"/>
          </p:nvPr>
        </p:nvSpPr>
        <p:spPr/>
        <p:txBody>
          <a:bodyPr/>
          <a:lstStyle/>
          <a:p>
            <a:fld id="{65B77698-9195-4C9E-8A97-52A19FACC7E9}" type="slidenum">
              <a:rPr lang="en-AU" smtClean="0"/>
              <a:t>‹#›</a:t>
            </a:fld>
            <a:endParaRPr lang="en-AU"/>
          </a:p>
        </p:txBody>
      </p:sp>
    </p:spTree>
    <p:extLst>
      <p:ext uri="{BB962C8B-B14F-4D97-AF65-F5344CB8AC3E}">
        <p14:creationId xmlns:p14="http://schemas.microsoft.com/office/powerpoint/2010/main" val="413268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A6C74-6E8C-4805-87FC-897637A19DEF}"/>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93BFB18C-3AF1-4326-815A-05A2D7B1BA07}"/>
              </a:ext>
            </a:extLst>
          </p:cNvPr>
          <p:cNvSpPr>
            <a:spLocks noGrp="1"/>
          </p:cNvSpPr>
          <p:nvPr>
            <p:ph type="dt" sz="half" idx="10"/>
          </p:nvPr>
        </p:nvSpPr>
        <p:spPr/>
        <p:txBody>
          <a:bodyPr/>
          <a:lstStyle/>
          <a:p>
            <a:fld id="{CDE0AD90-BA4A-46D9-B361-1E197FD92C45}" type="datetimeFigureOut">
              <a:rPr lang="en-AU" smtClean="0"/>
              <a:t>4/11/2021</a:t>
            </a:fld>
            <a:endParaRPr lang="en-AU"/>
          </a:p>
        </p:txBody>
      </p:sp>
      <p:sp>
        <p:nvSpPr>
          <p:cNvPr id="4" name="Footer Placeholder 3">
            <a:extLst>
              <a:ext uri="{FF2B5EF4-FFF2-40B4-BE49-F238E27FC236}">
                <a16:creationId xmlns:a16="http://schemas.microsoft.com/office/drawing/2014/main" id="{BD3897C7-0065-433D-9AAB-38A67A956A94}"/>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D80B5FC8-4818-4857-8021-09748B029E18}"/>
              </a:ext>
            </a:extLst>
          </p:cNvPr>
          <p:cNvSpPr>
            <a:spLocks noGrp="1"/>
          </p:cNvSpPr>
          <p:nvPr>
            <p:ph type="sldNum" sz="quarter" idx="12"/>
          </p:nvPr>
        </p:nvSpPr>
        <p:spPr/>
        <p:txBody>
          <a:bodyPr/>
          <a:lstStyle/>
          <a:p>
            <a:fld id="{65B77698-9195-4C9E-8A97-52A19FACC7E9}" type="slidenum">
              <a:rPr lang="en-AU" smtClean="0"/>
              <a:t>‹#›</a:t>
            </a:fld>
            <a:endParaRPr lang="en-AU"/>
          </a:p>
        </p:txBody>
      </p:sp>
    </p:spTree>
    <p:extLst>
      <p:ext uri="{BB962C8B-B14F-4D97-AF65-F5344CB8AC3E}">
        <p14:creationId xmlns:p14="http://schemas.microsoft.com/office/powerpoint/2010/main" val="994228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106258-3C77-4952-A23C-D458B88A4D88}"/>
              </a:ext>
            </a:extLst>
          </p:cNvPr>
          <p:cNvSpPr>
            <a:spLocks noGrp="1"/>
          </p:cNvSpPr>
          <p:nvPr>
            <p:ph type="dt" sz="half" idx="10"/>
          </p:nvPr>
        </p:nvSpPr>
        <p:spPr/>
        <p:txBody>
          <a:bodyPr/>
          <a:lstStyle/>
          <a:p>
            <a:fld id="{CDE0AD90-BA4A-46D9-B361-1E197FD92C45}" type="datetimeFigureOut">
              <a:rPr lang="en-AU" smtClean="0"/>
              <a:t>4/11/2021</a:t>
            </a:fld>
            <a:endParaRPr lang="en-AU"/>
          </a:p>
        </p:txBody>
      </p:sp>
      <p:sp>
        <p:nvSpPr>
          <p:cNvPr id="3" name="Footer Placeholder 2">
            <a:extLst>
              <a:ext uri="{FF2B5EF4-FFF2-40B4-BE49-F238E27FC236}">
                <a16:creationId xmlns:a16="http://schemas.microsoft.com/office/drawing/2014/main" id="{95912BD8-A1A5-4AE9-8D15-26285BA8994D}"/>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D16C9BA-EC41-4583-BD1E-64CD87A493B8}"/>
              </a:ext>
            </a:extLst>
          </p:cNvPr>
          <p:cNvSpPr>
            <a:spLocks noGrp="1"/>
          </p:cNvSpPr>
          <p:nvPr>
            <p:ph type="sldNum" sz="quarter" idx="12"/>
          </p:nvPr>
        </p:nvSpPr>
        <p:spPr/>
        <p:txBody>
          <a:bodyPr/>
          <a:lstStyle/>
          <a:p>
            <a:fld id="{65B77698-9195-4C9E-8A97-52A19FACC7E9}" type="slidenum">
              <a:rPr lang="en-AU" smtClean="0"/>
              <a:t>‹#›</a:t>
            </a:fld>
            <a:endParaRPr lang="en-AU"/>
          </a:p>
        </p:txBody>
      </p:sp>
    </p:spTree>
    <p:extLst>
      <p:ext uri="{BB962C8B-B14F-4D97-AF65-F5344CB8AC3E}">
        <p14:creationId xmlns:p14="http://schemas.microsoft.com/office/powerpoint/2010/main" val="911655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9CD08-D4D0-45FE-B04F-94FC20845F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42A3E78-285C-45AB-8C1D-005EAF1EF5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8031BDA-D473-423C-893C-3E84A13F5B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4417CA-618A-4A18-9FF9-13A0E49608F9}"/>
              </a:ext>
            </a:extLst>
          </p:cNvPr>
          <p:cNvSpPr>
            <a:spLocks noGrp="1"/>
          </p:cNvSpPr>
          <p:nvPr>
            <p:ph type="dt" sz="half" idx="10"/>
          </p:nvPr>
        </p:nvSpPr>
        <p:spPr/>
        <p:txBody>
          <a:bodyPr/>
          <a:lstStyle/>
          <a:p>
            <a:fld id="{CDE0AD90-BA4A-46D9-B361-1E197FD92C45}" type="datetimeFigureOut">
              <a:rPr lang="en-AU" smtClean="0"/>
              <a:t>4/11/2021</a:t>
            </a:fld>
            <a:endParaRPr lang="en-AU"/>
          </a:p>
        </p:txBody>
      </p:sp>
      <p:sp>
        <p:nvSpPr>
          <p:cNvPr id="6" name="Footer Placeholder 5">
            <a:extLst>
              <a:ext uri="{FF2B5EF4-FFF2-40B4-BE49-F238E27FC236}">
                <a16:creationId xmlns:a16="http://schemas.microsoft.com/office/drawing/2014/main" id="{274B7A07-9AEF-44B6-8BE4-51D850DC90F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6DA4BB7-05CB-413A-A625-458D7A8B9583}"/>
              </a:ext>
            </a:extLst>
          </p:cNvPr>
          <p:cNvSpPr>
            <a:spLocks noGrp="1"/>
          </p:cNvSpPr>
          <p:nvPr>
            <p:ph type="sldNum" sz="quarter" idx="12"/>
          </p:nvPr>
        </p:nvSpPr>
        <p:spPr/>
        <p:txBody>
          <a:bodyPr/>
          <a:lstStyle/>
          <a:p>
            <a:fld id="{65B77698-9195-4C9E-8A97-52A19FACC7E9}" type="slidenum">
              <a:rPr lang="en-AU" smtClean="0"/>
              <a:t>‹#›</a:t>
            </a:fld>
            <a:endParaRPr lang="en-AU"/>
          </a:p>
        </p:txBody>
      </p:sp>
    </p:spTree>
    <p:extLst>
      <p:ext uri="{BB962C8B-B14F-4D97-AF65-F5344CB8AC3E}">
        <p14:creationId xmlns:p14="http://schemas.microsoft.com/office/powerpoint/2010/main" val="4192184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D5353-A331-4D76-AA4E-6386E2550E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8FD5A05-6A06-4A5C-968E-3FE89339E8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1177255-A721-4D97-B743-EF5C271578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878898-5595-4758-B16E-25AC922A5407}"/>
              </a:ext>
            </a:extLst>
          </p:cNvPr>
          <p:cNvSpPr>
            <a:spLocks noGrp="1"/>
          </p:cNvSpPr>
          <p:nvPr>
            <p:ph type="dt" sz="half" idx="10"/>
          </p:nvPr>
        </p:nvSpPr>
        <p:spPr/>
        <p:txBody>
          <a:bodyPr/>
          <a:lstStyle/>
          <a:p>
            <a:fld id="{CDE0AD90-BA4A-46D9-B361-1E197FD92C45}" type="datetimeFigureOut">
              <a:rPr lang="en-AU" smtClean="0"/>
              <a:t>4/11/2021</a:t>
            </a:fld>
            <a:endParaRPr lang="en-AU"/>
          </a:p>
        </p:txBody>
      </p:sp>
      <p:sp>
        <p:nvSpPr>
          <p:cNvPr id="6" name="Footer Placeholder 5">
            <a:extLst>
              <a:ext uri="{FF2B5EF4-FFF2-40B4-BE49-F238E27FC236}">
                <a16:creationId xmlns:a16="http://schemas.microsoft.com/office/drawing/2014/main" id="{ACD77B14-2DC7-4F25-BDB6-D5BE5EC74E7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7AB5AB0-6F9A-4D01-B0CE-3BF4FF2CBECD}"/>
              </a:ext>
            </a:extLst>
          </p:cNvPr>
          <p:cNvSpPr>
            <a:spLocks noGrp="1"/>
          </p:cNvSpPr>
          <p:nvPr>
            <p:ph type="sldNum" sz="quarter" idx="12"/>
          </p:nvPr>
        </p:nvSpPr>
        <p:spPr/>
        <p:txBody>
          <a:bodyPr/>
          <a:lstStyle/>
          <a:p>
            <a:fld id="{65B77698-9195-4C9E-8A97-52A19FACC7E9}" type="slidenum">
              <a:rPr lang="en-AU" smtClean="0"/>
              <a:t>‹#›</a:t>
            </a:fld>
            <a:endParaRPr lang="en-AU"/>
          </a:p>
        </p:txBody>
      </p:sp>
    </p:spTree>
    <p:extLst>
      <p:ext uri="{BB962C8B-B14F-4D97-AF65-F5344CB8AC3E}">
        <p14:creationId xmlns:p14="http://schemas.microsoft.com/office/powerpoint/2010/main" val="167280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E641CD-1C05-4499-B673-02364D4A6F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D88058B-894D-409F-8120-4C9886F1BD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33CEC33-A12A-413C-BD14-08A2E35AC0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0AD90-BA4A-46D9-B361-1E197FD92C45}" type="datetimeFigureOut">
              <a:rPr lang="en-AU" smtClean="0"/>
              <a:t>4/11/2021</a:t>
            </a:fld>
            <a:endParaRPr lang="en-AU"/>
          </a:p>
        </p:txBody>
      </p:sp>
      <p:sp>
        <p:nvSpPr>
          <p:cNvPr id="5" name="Footer Placeholder 4">
            <a:extLst>
              <a:ext uri="{FF2B5EF4-FFF2-40B4-BE49-F238E27FC236}">
                <a16:creationId xmlns:a16="http://schemas.microsoft.com/office/drawing/2014/main" id="{6F786065-ADCC-4E5B-91D4-8EC2A17C86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8331FDF-32EC-4741-9838-BD2AE45B16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77698-9195-4C9E-8A97-52A19FACC7E9}" type="slidenum">
              <a:rPr lang="en-AU" smtClean="0"/>
              <a:t>‹#›</a:t>
            </a:fld>
            <a:endParaRPr lang="en-AU"/>
          </a:p>
        </p:txBody>
      </p:sp>
    </p:spTree>
    <p:extLst>
      <p:ext uri="{BB962C8B-B14F-4D97-AF65-F5344CB8AC3E}">
        <p14:creationId xmlns:p14="http://schemas.microsoft.com/office/powerpoint/2010/main" val="3579290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4/relationships/chartEx" Target="../charts/chartEx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safetyandquality.gov.au/publications-and-resources/resource-library/hospital-acquired-complication-3-healthcare-associated-infection-fact-she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53FAA4-29E5-4E57-8CDA-C369F46305B5}"/>
              </a:ext>
            </a:extLst>
          </p:cNvPr>
          <p:cNvSpPr>
            <a:spLocks noGrp="1"/>
          </p:cNvSpPr>
          <p:nvPr>
            <p:ph type="ctrTitle"/>
          </p:nvPr>
        </p:nvSpPr>
        <p:spPr>
          <a:xfrm>
            <a:off x="838199" y="1093788"/>
            <a:ext cx="10506455" cy="2967208"/>
          </a:xfrm>
        </p:spPr>
        <p:txBody>
          <a:bodyPr>
            <a:normAutofit/>
          </a:bodyPr>
          <a:lstStyle/>
          <a:p>
            <a:pPr algn="l"/>
            <a:r>
              <a:rPr lang="en-AU" sz="5000" i="1" dirty="0"/>
              <a:t>Antibiotic prophylaxis use in surgery performed in South East Queensland rural hospitals</a:t>
            </a:r>
            <a:br>
              <a:rPr lang="en-AU" sz="5000" dirty="0"/>
            </a:br>
            <a:endParaRPr lang="en-AU" sz="5000" dirty="0"/>
          </a:p>
        </p:txBody>
      </p:sp>
      <p:sp>
        <p:nvSpPr>
          <p:cNvPr id="3" name="Subtitle 2">
            <a:extLst>
              <a:ext uri="{FF2B5EF4-FFF2-40B4-BE49-F238E27FC236}">
                <a16:creationId xmlns:a16="http://schemas.microsoft.com/office/drawing/2014/main" id="{C4D8FCD7-1966-4CF5-B8E7-F8D0B45FDA2B}"/>
              </a:ext>
            </a:extLst>
          </p:cNvPr>
          <p:cNvSpPr>
            <a:spLocks noGrp="1"/>
          </p:cNvSpPr>
          <p:nvPr>
            <p:ph type="subTitle" idx="1"/>
          </p:nvPr>
        </p:nvSpPr>
        <p:spPr>
          <a:xfrm>
            <a:off x="7400924" y="4619624"/>
            <a:ext cx="3946779" cy="1038225"/>
          </a:xfrm>
        </p:spPr>
        <p:txBody>
          <a:bodyPr>
            <a:normAutofit/>
          </a:bodyPr>
          <a:lstStyle/>
          <a:p>
            <a:pPr algn="r"/>
            <a:r>
              <a:rPr lang="en-AU" sz="2200"/>
              <a:t>Dr Sachith Nanayakkara, Ben Thurgood, Ben Marsden, Cameron Mills</a:t>
            </a:r>
          </a:p>
        </p:txBody>
      </p:sp>
      <p:sp>
        <p:nvSpPr>
          <p:cNvPr id="25" name="Rectangle 24">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859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1D72B04-69F3-4206-BD14-ECF465BE2FC6}"/>
              </a:ext>
            </a:extLst>
          </p:cNvPr>
          <p:cNvGraphicFramePr>
            <a:graphicFrameLocks noGrp="1"/>
          </p:cNvGraphicFramePr>
          <p:nvPr>
            <p:extLst>
              <p:ext uri="{D42A27DB-BD31-4B8C-83A1-F6EECF244321}">
                <p14:modId xmlns:p14="http://schemas.microsoft.com/office/powerpoint/2010/main" val="942893714"/>
              </p:ext>
            </p:extLst>
          </p:nvPr>
        </p:nvGraphicFramePr>
        <p:xfrm>
          <a:off x="765650" y="1133418"/>
          <a:ext cx="10660700" cy="5247608"/>
        </p:xfrm>
        <a:graphic>
          <a:graphicData uri="http://schemas.openxmlformats.org/drawingml/2006/table">
            <a:tbl>
              <a:tblPr>
                <a:tableStyleId>{2D5ABB26-0587-4C30-8999-92F81FD0307C}</a:tableStyleId>
              </a:tblPr>
              <a:tblGrid>
                <a:gridCol w="2842300">
                  <a:extLst>
                    <a:ext uri="{9D8B030D-6E8A-4147-A177-3AD203B41FA5}">
                      <a16:colId xmlns:a16="http://schemas.microsoft.com/office/drawing/2014/main" val="20000"/>
                    </a:ext>
                  </a:extLst>
                </a:gridCol>
                <a:gridCol w="3909200">
                  <a:extLst>
                    <a:ext uri="{9D8B030D-6E8A-4147-A177-3AD203B41FA5}">
                      <a16:colId xmlns:a16="http://schemas.microsoft.com/office/drawing/2014/main" val="20001"/>
                    </a:ext>
                  </a:extLst>
                </a:gridCol>
                <a:gridCol w="3909200">
                  <a:extLst>
                    <a:ext uri="{9D8B030D-6E8A-4147-A177-3AD203B41FA5}">
                      <a16:colId xmlns:a16="http://schemas.microsoft.com/office/drawing/2014/main" val="20003"/>
                    </a:ext>
                  </a:extLst>
                </a:gridCol>
              </a:tblGrid>
              <a:tr h="361904">
                <a:tc>
                  <a:txBody>
                    <a:bodyPr/>
                    <a:lstStyle/>
                    <a:p>
                      <a:pPr lvl="0" algn="ctr" fontAlgn="ctr"/>
                      <a:r>
                        <a:rPr lang="en-US" sz="1800" b="1" u="none" strike="noStrike" dirty="0">
                          <a:solidFill>
                            <a:srgbClr val="000000"/>
                          </a:solidFill>
                          <a:effectLst/>
                        </a:rPr>
                        <a:t>Surgery</a:t>
                      </a:r>
                      <a:endParaRPr lang="en-US" sz="1600" b="1"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err="1">
                          <a:solidFill>
                            <a:schemeClr val="bg1"/>
                          </a:solidFill>
                          <a:effectLst/>
                        </a:rPr>
                        <a:t>eTG</a:t>
                      </a:r>
                      <a:endParaRPr lang="en-US" sz="1800" b="1" i="0" u="none" strike="noStrike" dirty="0">
                        <a:solidFill>
                          <a:schemeClr val="bg1"/>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en-US" sz="1800" b="1" u="none" strike="noStrike" dirty="0">
                          <a:solidFill>
                            <a:srgbClr val="000000"/>
                          </a:solidFill>
                          <a:effectLst/>
                        </a:rPr>
                        <a:t>RANZCOG</a:t>
                      </a:r>
                      <a:endParaRPr lang="en-US" sz="1800" b="1"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542856">
                <a:tc>
                  <a:txBody>
                    <a:bodyPr/>
                    <a:lstStyle/>
                    <a:p>
                      <a:pPr lvl="0" algn="l" fontAlgn="b"/>
                      <a:r>
                        <a:rPr lang="en-US" sz="1200" b="1" u="none" strike="noStrike" dirty="0">
                          <a:solidFill>
                            <a:srgbClr val="000000"/>
                          </a:solidFill>
                          <a:effectLst/>
                        </a:rPr>
                        <a:t> Laparoscopic General Surgery</a:t>
                      </a:r>
                      <a:endParaRPr lang="en-US" sz="1200" b="1"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u="none" strike="noStrike" dirty="0">
                          <a:solidFill>
                            <a:srgbClr val="000000"/>
                          </a:solidFill>
                          <a:effectLst/>
                        </a:rPr>
                        <a:t> Cefazolin 2 g 		within 60 minutes before</a:t>
                      </a:r>
                      <a:endParaRPr lang="en-US" sz="1100" b="0" i="0" u="none" strike="noStrike" dirty="0">
                        <a:solidFill>
                          <a:srgbClr val="000000"/>
                        </a:solidFill>
                        <a:effectLst/>
                        <a:latin typeface="Arial"/>
                      </a:endParaRPr>
                    </a:p>
                    <a:p>
                      <a:pPr algn="l" fontAlgn="b"/>
                      <a:endParaRPr lang="en-US" sz="1100" b="0"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6">
                  <a:txBody>
                    <a:bodyPr/>
                    <a:lstStyle/>
                    <a:p>
                      <a:pPr algn="l" fontAlgn="b"/>
                      <a:r>
                        <a:rPr lang="sk-SK" sz="1100" b="0" u="none" strike="noStrike" dirty="0">
                          <a:solidFill>
                            <a:srgbClr val="000000"/>
                          </a:solidFill>
                          <a:effectLst/>
                        </a:rPr>
                        <a:t> </a:t>
                      </a:r>
                    </a:p>
                    <a:p>
                      <a:pPr algn="l" fontAlgn="b"/>
                      <a:r>
                        <a:rPr lang="sk-SK" sz="1100" b="0" u="none" strike="noStrike" dirty="0">
                          <a:solidFill>
                            <a:srgbClr val="000000"/>
                          </a:solidFill>
                          <a:effectLst/>
                        </a:rPr>
                        <a:t> </a:t>
                      </a:r>
                      <a:endParaRPr lang="sk-SK" sz="1100" b="0"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r h="542856">
                <a:tc rowSpan="2">
                  <a:txBody>
                    <a:bodyPr/>
                    <a:lstStyle/>
                    <a:p>
                      <a:pPr lvl="0" algn="l" fontAlgn="ctr"/>
                      <a:r>
                        <a:rPr lang="en-US" sz="1200" b="1" u="none" strike="noStrike" dirty="0">
                          <a:solidFill>
                            <a:srgbClr val="000000"/>
                          </a:solidFill>
                          <a:effectLst/>
                        </a:rPr>
                        <a:t> Open Hernia Repair </a:t>
                      </a:r>
                      <a:endParaRPr lang="en-US" sz="1200" b="1"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l" fontAlgn="b"/>
                      <a:r>
                        <a:rPr lang="en-US" sz="1100" b="0" u="none" strike="noStrike" dirty="0">
                          <a:solidFill>
                            <a:srgbClr val="000000"/>
                          </a:solidFill>
                          <a:effectLst/>
                        </a:rPr>
                        <a:t> Cefazolin 2 g 		within 60 minutes before</a:t>
                      </a:r>
                      <a:endParaRPr lang="en-US" sz="1100" b="0"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b"/>
                      <a:endParaRPr lang="en-US" sz="1000" b="0" i="0" u="none" strike="noStrike" dirty="0">
                        <a:solidFill>
                          <a:srgbClr val="000000"/>
                        </a:solidFill>
                        <a:effectLst/>
                        <a:latin typeface="Arial"/>
                      </a:endParaRPr>
                    </a:p>
                  </a:txBody>
                  <a:tcPr marL="12700" marR="12700" marT="1270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542856">
                <a:tc vMerge="1">
                  <a:txBody>
                    <a:bodyPr/>
                    <a:lstStyle/>
                    <a:p>
                      <a:endParaRPr lang="en-US"/>
                    </a:p>
                  </a:txBody>
                  <a:tcPr/>
                </a:tc>
                <a:tc>
                  <a:txBody>
                    <a:bodyPr/>
                    <a:lstStyle/>
                    <a:p>
                      <a:pPr algn="l" fontAlgn="b"/>
                      <a:r>
                        <a:rPr lang="en-US" sz="1100" b="0" u="none" strike="noStrike" dirty="0">
                          <a:solidFill>
                            <a:srgbClr val="000000"/>
                          </a:solidFill>
                          <a:effectLst/>
                        </a:rPr>
                        <a:t> Cefazolin 2 g 		within 60 minutes before</a:t>
                      </a:r>
                    </a:p>
                    <a:p>
                      <a:pPr algn="l" fontAlgn="b"/>
                      <a:r>
                        <a:rPr lang="en-US" sz="1100" b="0" u="none" strike="noStrike" dirty="0">
                          <a:solidFill>
                            <a:srgbClr val="000000"/>
                          </a:solidFill>
                          <a:effectLst/>
                        </a:rPr>
                        <a:t> + Metronidazole 500 mg 	within 120 minutes before</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b"/>
                      <a:endParaRPr lang="en-US" sz="1000" b="0" i="0" u="none" strike="noStrike" dirty="0">
                        <a:solidFill>
                          <a:srgbClr val="000000"/>
                        </a:solidFill>
                        <a:effectLst/>
                        <a:latin typeface="Arial"/>
                      </a:endParaRPr>
                    </a:p>
                  </a:txBody>
                  <a:tcPr marL="12700" marR="12700" marT="1270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542856">
                <a:tc rowSpan="2">
                  <a:txBody>
                    <a:bodyPr/>
                    <a:lstStyle/>
                    <a:p>
                      <a:pPr lvl="0" algn="l" fontAlgn="ctr"/>
                      <a:r>
                        <a:rPr lang="en-US" sz="1200" b="1" u="none" strike="noStrike" dirty="0">
                          <a:solidFill>
                            <a:srgbClr val="000000"/>
                          </a:solidFill>
                          <a:effectLst/>
                        </a:rPr>
                        <a:t> Anorectal</a:t>
                      </a:r>
                      <a:endParaRPr lang="en-US" sz="1200" b="1"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l" fontAlgn="b"/>
                      <a:r>
                        <a:rPr lang="en-US" sz="1100" b="0" u="none" strike="noStrike" dirty="0">
                          <a:solidFill>
                            <a:srgbClr val="000000"/>
                          </a:solidFill>
                          <a:effectLst/>
                        </a:rPr>
                        <a:t> Cefazolin 2 g 		within 60 minutes before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u="none" strike="noStrike" dirty="0">
                          <a:solidFill>
                            <a:srgbClr val="000000"/>
                          </a:solidFill>
                          <a:effectLst/>
                        </a:rPr>
                        <a:t> + Metronidazole 500 mg 	within 120 minutes before</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b"/>
                      <a:endParaRPr lang="en-US" sz="1000" b="0" i="0" u="none" strike="noStrike" dirty="0">
                        <a:solidFill>
                          <a:srgbClr val="000000"/>
                        </a:solidFill>
                        <a:effectLst/>
                        <a:latin typeface="Arial"/>
                      </a:endParaRPr>
                    </a:p>
                  </a:txBody>
                  <a:tcPr marL="12700" marR="12700" marT="1270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542856">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u="none" strike="noStrike" dirty="0">
                          <a:solidFill>
                            <a:srgbClr val="000000"/>
                          </a:solidFill>
                          <a:effectLst/>
                        </a:rPr>
                        <a:t> Clindamycin 600 mg 	within 120 minutes before</a:t>
                      </a:r>
                    </a:p>
                    <a:p>
                      <a:pPr algn="l" fontAlgn="b"/>
                      <a:endParaRPr lang="en-US" sz="1100" b="0"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b"/>
                      <a:endParaRPr lang="en-US" sz="1000" b="0" i="0" u="none" strike="noStrike">
                        <a:solidFill>
                          <a:srgbClr val="000000"/>
                        </a:solidFill>
                        <a:effectLst/>
                        <a:latin typeface="Arial"/>
                      </a:endParaRPr>
                    </a:p>
                  </a:txBody>
                  <a:tcPr marL="12700" marR="12700" marT="1270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8"/>
                  </a:ext>
                </a:extLst>
              </a:tr>
              <a:tr h="542856">
                <a:tc>
                  <a:txBody>
                    <a:bodyPr/>
                    <a:lstStyle/>
                    <a:p>
                      <a:pPr lvl="0" algn="l" fontAlgn="b"/>
                      <a:r>
                        <a:rPr lang="en-US" sz="1200" b="1" u="none" strike="noStrike" dirty="0">
                          <a:solidFill>
                            <a:srgbClr val="000000"/>
                          </a:solidFill>
                          <a:effectLst/>
                        </a:rPr>
                        <a:t> Breast</a:t>
                      </a:r>
                      <a:endParaRPr lang="en-US" sz="1200" b="1"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l" fontAlgn="b"/>
                      <a:r>
                        <a:rPr lang="en-US" sz="1100" b="0" u="none" strike="noStrike" dirty="0">
                          <a:solidFill>
                            <a:srgbClr val="000000"/>
                          </a:solidFill>
                          <a:effectLst/>
                        </a:rPr>
                        <a:t> Cefazolin 2 g 		within 60 minutes before</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b"/>
                      <a:endParaRPr lang="en-US" sz="1000" b="0" i="0" u="none" strike="noStrike" dirty="0">
                        <a:solidFill>
                          <a:srgbClr val="000000"/>
                        </a:solidFill>
                        <a:effectLst/>
                        <a:latin typeface="Arial"/>
                      </a:endParaRPr>
                    </a:p>
                  </a:txBody>
                  <a:tcPr marL="12700" marR="12700" marT="1270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9"/>
                  </a:ext>
                </a:extLst>
              </a:tr>
              <a:tr h="542856">
                <a:tc>
                  <a:txBody>
                    <a:bodyPr/>
                    <a:lstStyle/>
                    <a:p>
                      <a:pPr lvl="0" algn="l" fontAlgn="ctr"/>
                      <a:r>
                        <a:rPr lang="en-US" sz="1200" b="1" u="none" strike="noStrike" dirty="0">
                          <a:solidFill>
                            <a:srgbClr val="000000"/>
                          </a:solidFill>
                          <a:effectLst/>
                        </a:rPr>
                        <a:t> Gynaecological</a:t>
                      </a:r>
                      <a:endParaRPr lang="en-US" sz="1200" b="1"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u="none" strike="noStrike" dirty="0">
                          <a:solidFill>
                            <a:srgbClr val="000000"/>
                          </a:solidFill>
                          <a:effectLst/>
                        </a:rPr>
                        <a:t> Metronidazole 500 mg 	within 120 minutes before</a:t>
                      </a:r>
                    </a:p>
                    <a:p>
                      <a:pPr algn="l" fontAlgn="b"/>
                      <a:r>
                        <a:rPr lang="en-US" sz="1100" b="0" i="0" u="none" strike="noStrike" dirty="0">
                          <a:solidFill>
                            <a:srgbClr val="000000"/>
                          </a:solidFill>
                          <a:effectLst/>
                          <a:latin typeface="Arial"/>
                        </a:rPr>
                        <a:t> + </a:t>
                      </a:r>
                      <a:r>
                        <a:rPr lang="en-US" sz="1100" b="0" u="none" strike="noStrike" dirty="0">
                          <a:solidFill>
                            <a:srgbClr val="000000"/>
                          </a:solidFill>
                          <a:effectLst/>
                        </a:rPr>
                        <a:t>Cefazolin 2 g 		within 60 minutes before</a:t>
                      </a:r>
                      <a:endParaRPr lang="en-US" sz="1100" b="0"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u="none" strike="noStrike" dirty="0">
                          <a:solidFill>
                            <a:srgbClr val="000000"/>
                          </a:solidFill>
                          <a:effectLst/>
                        </a:rPr>
                        <a:t> Clindamycin 600 mg	within 120 minutes before</a:t>
                      </a:r>
                      <a:endParaRPr lang="en-US" sz="1100" b="0" i="0" u="none" strike="noStrike" dirty="0">
                        <a:solidFill>
                          <a:srgbClr val="000000"/>
                        </a:solidFill>
                        <a:effectLst/>
                        <a:latin typeface="Arial"/>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a:rPr>
                        <a:t> + </a:t>
                      </a:r>
                      <a:r>
                        <a:rPr lang="en-US" sz="1100" b="0" u="none" strike="noStrike" dirty="0">
                          <a:solidFill>
                            <a:srgbClr val="000000"/>
                          </a:solidFill>
                          <a:effectLst/>
                        </a:rPr>
                        <a:t>Cefazolin 2 g 		within 60 minutes before</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542856">
                <a:tc>
                  <a:txBody>
                    <a:bodyPr/>
                    <a:lstStyle/>
                    <a:p>
                      <a:pPr lvl="0" algn="l" fontAlgn="b"/>
                      <a:r>
                        <a:rPr lang="en-US" sz="1200" b="1" u="none" strike="noStrike" dirty="0">
                          <a:solidFill>
                            <a:srgbClr val="000000"/>
                          </a:solidFill>
                          <a:effectLst/>
                        </a:rPr>
                        <a:t> Caesarean</a:t>
                      </a:r>
                      <a:endParaRPr lang="en-US" sz="1200" b="1"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u="none" strike="noStrike" dirty="0">
                          <a:solidFill>
                            <a:srgbClr val="000000"/>
                          </a:solidFill>
                          <a:effectLst/>
                        </a:rPr>
                        <a:t> Cefazolin 2 g 		within 60 minutes before </a:t>
                      </a:r>
                      <a:endParaRPr lang="en-US" sz="1100" b="0"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u="none" strike="noStrike" dirty="0">
                          <a:solidFill>
                            <a:srgbClr val="000000"/>
                          </a:solidFill>
                          <a:effectLst/>
                        </a:rPr>
                        <a:t> Cefazolin 2 g 		within 60 minutes before</a:t>
                      </a:r>
                    </a:p>
                    <a:p>
                      <a:pPr algn="l" fontAlgn="b"/>
                      <a:endParaRPr lang="en-US" sz="1100" b="0"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542856">
                <a:tc>
                  <a:txBody>
                    <a:bodyPr/>
                    <a:lstStyle/>
                    <a:p>
                      <a:pPr lvl="0" algn="l" fontAlgn="b"/>
                      <a:r>
                        <a:rPr lang="en-US" sz="1200" b="1" u="none" strike="noStrike" dirty="0">
                          <a:solidFill>
                            <a:srgbClr val="000000"/>
                          </a:solidFill>
                          <a:effectLst/>
                        </a:rPr>
                        <a:t> Skin</a:t>
                      </a:r>
                      <a:endParaRPr lang="en-US" sz="1200" b="1"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l" fontAlgn="b"/>
                      <a:r>
                        <a:rPr lang="en-US" sz="1100" b="0" u="none" strike="noStrike" dirty="0">
                          <a:solidFill>
                            <a:srgbClr val="000000"/>
                          </a:solidFill>
                          <a:effectLst/>
                        </a:rPr>
                        <a:t> No set recommendation</a:t>
                      </a:r>
                      <a:endParaRPr lang="en-US" sz="1100" b="0"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sk-SK" sz="1100" b="0" u="none" strike="noStrike" dirty="0">
                          <a:solidFill>
                            <a:srgbClr val="000000"/>
                          </a:solidFill>
                          <a:effectLst/>
                        </a:rPr>
                        <a:t> </a:t>
                      </a:r>
                      <a:endParaRPr lang="sk-SK" sz="1100" b="0" i="0" u="none" strike="noStrike" dirty="0">
                        <a:solidFill>
                          <a:srgbClr val="000000"/>
                        </a:solidFill>
                        <a:effectLst/>
                        <a:latin typeface="Arial"/>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14"/>
                  </a:ext>
                </a:extLst>
              </a:tr>
            </a:tbl>
          </a:graphicData>
        </a:graphic>
      </p:graphicFrame>
      <p:sp>
        <p:nvSpPr>
          <p:cNvPr id="5" name="TextBox 4">
            <a:extLst>
              <a:ext uri="{FF2B5EF4-FFF2-40B4-BE49-F238E27FC236}">
                <a16:creationId xmlns:a16="http://schemas.microsoft.com/office/drawing/2014/main" id="{B4F8E837-ACCD-463A-A433-FA8C4D6B372B}"/>
              </a:ext>
            </a:extLst>
          </p:cNvPr>
          <p:cNvSpPr txBox="1"/>
          <p:nvPr/>
        </p:nvSpPr>
        <p:spPr>
          <a:xfrm>
            <a:off x="753034" y="249935"/>
            <a:ext cx="10434919" cy="707886"/>
          </a:xfrm>
          <a:prstGeom prst="rect">
            <a:avLst/>
          </a:prstGeom>
          <a:noFill/>
        </p:spPr>
        <p:txBody>
          <a:bodyPr wrap="square" rtlCol="0">
            <a:spAutoFit/>
          </a:bodyPr>
          <a:lstStyle/>
          <a:p>
            <a:pPr algn="ctr"/>
            <a:r>
              <a:rPr lang="en-AU" sz="4000" dirty="0"/>
              <a:t>Surgical Antibiotic Prophylaxis Guidelines</a:t>
            </a:r>
          </a:p>
        </p:txBody>
      </p:sp>
    </p:spTree>
    <p:extLst>
      <p:ext uri="{BB962C8B-B14F-4D97-AF65-F5344CB8AC3E}">
        <p14:creationId xmlns:p14="http://schemas.microsoft.com/office/powerpoint/2010/main" val="3947562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9D7A6-58CA-4EA6-9422-8B0FB4B7A547}"/>
              </a:ext>
            </a:extLst>
          </p:cNvPr>
          <p:cNvSpPr>
            <a:spLocks noGrp="1"/>
          </p:cNvSpPr>
          <p:nvPr>
            <p:ph type="title"/>
          </p:nvPr>
        </p:nvSpPr>
        <p:spPr>
          <a:xfrm>
            <a:off x="667930" y="669130"/>
            <a:ext cx="11015563" cy="386792"/>
          </a:xfrm>
        </p:spPr>
        <p:txBody>
          <a:bodyPr>
            <a:normAutofit fontScale="90000"/>
          </a:bodyPr>
          <a:lstStyle/>
          <a:p>
            <a:pPr algn="ctr"/>
            <a:r>
              <a:rPr lang="en-GB" sz="3900" dirty="0"/>
              <a:t>Trends of antibiotic use across all sites</a:t>
            </a:r>
            <a:br>
              <a:rPr lang="en-GB" dirty="0"/>
            </a:br>
            <a:endParaRPr lang="en-AU" dirty="0"/>
          </a:p>
        </p:txBody>
      </p:sp>
      <p:sp>
        <p:nvSpPr>
          <p:cNvPr id="8" name="Content Placeholder 2">
            <a:extLst>
              <a:ext uri="{FF2B5EF4-FFF2-40B4-BE49-F238E27FC236}">
                <a16:creationId xmlns:a16="http://schemas.microsoft.com/office/drawing/2014/main" id="{D353C93E-709E-43EB-8CCC-19C639E73C47}"/>
              </a:ext>
            </a:extLst>
          </p:cNvPr>
          <p:cNvSpPr txBox="1">
            <a:spLocks/>
          </p:cNvSpPr>
          <p:nvPr/>
        </p:nvSpPr>
        <p:spPr>
          <a:xfrm>
            <a:off x="606574" y="5922748"/>
            <a:ext cx="4661904" cy="842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AU" dirty="0"/>
          </a:p>
        </p:txBody>
      </p:sp>
      <p:sp>
        <p:nvSpPr>
          <p:cNvPr id="4" name="Rectangle 76">
            <a:extLst>
              <a:ext uri="{FF2B5EF4-FFF2-40B4-BE49-F238E27FC236}">
                <a16:creationId xmlns:a16="http://schemas.microsoft.com/office/drawing/2014/main" id="{FEFEF44B-6E00-41AE-9CAC-8C708505E1BF}"/>
              </a:ext>
            </a:extLst>
          </p:cNvPr>
          <p:cNvSpPr>
            <a:spLocks noChangeArrowheads="1"/>
          </p:cNvSpPr>
          <p:nvPr/>
        </p:nvSpPr>
        <p:spPr bwMode="auto">
          <a:xfrm>
            <a:off x="565825" y="42138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10" name="Rectangle 78">
            <a:extLst>
              <a:ext uri="{FF2B5EF4-FFF2-40B4-BE49-F238E27FC236}">
                <a16:creationId xmlns:a16="http://schemas.microsoft.com/office/drawing/2014/main" id="{9B1D1DF3-3C74-436A-AD8C-230D65957C4D}"/>
              </a:ext>
            </a:extLst>
          </p:cNvPr>
          <p:cNvSpPr>
            <a:spLocks noChangeArrowheads="1"/>
          </p:cNvSpPr>
          <p:nvPr/>
        </p:nvSpPr>
        <p:spPr bwMode="auto">
          <a:xfrm>
            <a:off x="606574" y="66913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cxnSp>
        <p:nvCxnSpPr>
          <p:cNvPr id="15" name="Straight Connector 14">
            <a:extLst>
              <a:ext uri="{FF2B5EF4-FFF2-40B4-BE49-F238E27FC236}">
                <a16:creationId xmlns:a16="http://schemas.microsoft.com/office/drawing/2014/main" id="{BCE71FFA-B087-4E29-9225-64B9E86C7F1A}"/>
              </a:ext>
            </a:extLst>
          </p:cNvPr>
          <p:cNvCxnSpPr>
            <a:cxnSpLocks/>
          </p:cNvCxnSpPr>
          <p:nvPr/>
        </p:nvCxnSpPr>
        <p:spPr>
          <a:xfrm>
            <a:off x="1195754" y="4128867"/>
            <a:ext cx="10487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cx1="http://schemas.microsoft.com/office/drawing/2015/9/8/chartex">
        <mc:Choice Requires="cx1">
          <p:graphicFrame>
            <p:nvGraphicFramePr>
              <p:cNvPr id="17" name="Chart 16">
                <a:extLst>
                  <a:ext uri="{FF2B5EF4-FFF2-40B4-BE49-F238E27FC236}">
                    <a16:creationId xmlns:a16="http://schemas.microsoft.com/office/drawing/2014/main" id="{ABCF0E55-D277-4492-9231-617222267036}"/>
                  </a:ext>
                </a:extLst>
              </p:cNvPr>
              <p:cNvGraphicFramePr/>
              <p:nvPr>
                <p:extLst>
                  <p:ext uri="{D42A27DB-BD31-4B8C-83A1-F6EECF244321}">
                    <p14:modId xmlns:p14="http://schemas.microsoft.com/office/powerpoint/2010/main" val="3289732886"/>
                  </p:ext>
                </p:extLst>
              </p:nvPr>
            </p:nvGraphicFramePr>
            <p:xfrm>
              <a:off x="667930" y="865165"/>
              <a:ext cx="11127830" cy="5900095"/>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7" name="Chart 16">
                <a:extLst>
                  <a:ext uri="{FF2B5EF4-FFF2-40B4-BE49-F238E27FC236}">
                    <a16:creationId xmlns:a16="http://schemas.microsoft.com/office/drawing/2014/main" id="{ABCF0E55-D277-4492-9231-617222267036}"/>
                  </a:ext>
                </a:extLst>
              </p:cNvPr>
              <p:cNvPicPr>
                <a:picLocks noGrp="1" noRot="1" noChangeAspect="1" noMove="1" noResize="1" noEditPoints="1" noAdjustHandles="1" noChangeArrowheads="1" noChangeShapeType="1"/>
              </p:cNvPicPr>
              <p:nvPr/>
            </p:nvPicPr>
            <p:blipFill>
              <a:blip r:embed="rId3"/>
              <a:stretch>
                <a:fillRect/>
              </a:stretch>
            </p:blipFill>
            <p:spPr>
              <a:xfrm>
                <a:off x="667930" y="865165"/>
                <a:ext cx="11127830" cy="5900095"/>
              </a:xfrm>
              <a:prstGeom prst="rect">
                <a:avLst/>
              </a:prstGeom>
            </p:spPr>
          </p:pic>
        </mc:Fallback>
      </mc:AlternateContent>
      <p:cxnSp>
        <p:nvCxnSpPr>
          <p:cNvPr id="20" name="Straight Connector 19">
            <a:extLst>
              <a:ext uri="{FF2B5EF4-FFF2-40B4-BE49-F238E27FC236}">
                <a16:creationId xmlns:a16="http://schemas.microsoft.com/office/drawing/2014/main" id="{3FFB7F82-6C13-428C-B0E2-D9030D2A369E}"/>
              </a:ext>
            </a:extLst>
          </p:cNvPr>
          <p:cNvCxnSpPr/>
          <p:nvPr/>
        </p:nvCxnSpPr>
        <p:spPr>
          <a:xfrm>
            <a:off x="1195754" y="1978212"/>
            <a:ext cx="10487739"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09FCE69D-F56B-4701-97D2-5B369BA39993}"/>
              </a:ext>
            </a:extLst>
          </p:cNvPr>
          <p:cNvSpPr txBox="1"/>
          <p:nvPr/>
        </p:nvSpPr>
        <p:spPr>
          <a:xfrm>
            <a:off x="1195754" y="1762768"/>
            <a:ext cx="1487681" cy="215444"/>
          </a:xfrm>
          <a:prstGeom prst="rect">
            <a:avLst/>
          </a:prstGeom>
          <a:noFill/>
        </p:spPr>
        <p:txBody>
          <a:bodyPr wrap="square" rtlCol="0">
            <a:spAutoFit/>
          </a:bodyPr>
          <a:lstStyle/>
          <a:p>
            <a:r>
              <a:rPr lang="en-AU" sz="800" dirty="0"/>
              <a:t>60 Min. Prior to first incision</a:t>
            </a:r>
          </a:p>
        </p:txBody>
      </p:sp>
      <p:sp>
        <p:nvSpPr>
          <p:cNvPr id="22" name="TextBox 21">
            <a:extLst>
              <a:ext uri="{FF2B5EF4-FFF2-40B4-BE49-F238E27FC236}">
                <a16:creationId xmlns:a16="http://schemas.microsoft.com/office/drawing/2014/main" id="{A62741F5-D86B-4D7F-AA81-8A8B40AA66A1}"/>
              </a:ext>
            </a:extLst>
          </p:cNvPr>
          <p:cNvSpPr txBox="1"/>
          <p:nvPr/>
        </p:nvSpPr>
        <p:spPr>
          <a:xfrm>
            <a:off x="1195753" y="3913421"/>
            <a:ext cx="1487681" cy="215444"/>
          </a:xfrm>
          <a:prstGeom prst="rect">
            <a:avLst/>
          </a:prstGeom>
          <a:noFill/>
        </p:spPr>
        <p:txBody>
          <a:bodyPr wrap="square" rtlCol="0">
            <a:spAutoFit/>
          </a:bodyPr>
          <a:lstStyle/>
          <a:p>
            <a:r>
              <a:rPr lang="en-AU" sz="800" dirty="0"/>
              <a:t>Time of Surgical Incision</a:t>
            </a:r>
          </a:p>
        </p:txBody>
      </p:sp>
    </p:spTree>
    <p:extLst>
      <p:ext uri="{BB962C8B-B14F-4D97-AF65-F5344CB8AC3E}">
        <p14:creationId xmlns:p14="http://schemas.microsoft.com/office/powerpoint/2010/main" val="3968395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9A320C9-9735-4D13-8279-C1C674841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92544CF4-9B52-4A7B-A4B3-88C72729B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7126"/>
            <a:ext cx="11167447" cy="2018806"/>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E75862C5-5C00-4421-BC7B-9B7B86DBC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4DFBD8-111B-449F-B6F8-53CDE09C76AB}"/>
              </a:ext>
            </a:extLst>
          </p:cNvPr>
          <p:cNvSpPr>
            <a:spLocks noGrp="1"/>
          </p:cNvSpPr>
          <p:nvPr>
            <p:ph type="title"/>
          </p:nvPr>
        </p:nvSpPr>
        <p:spPr>
          <a:xfrm>
            <a:off x="1115568" y="548640"/>
            <a:ext cx="10168128" cy="1179576"/>
          </a:xfrm>
        </p:spPr>
        <p:txBody>
          <a:bodyPr>
            <a:normAutofit fontScale="90000"/>
          </a:bodyPr>
          <a:lstStyle/>
          <a:p>
            <a:pPr algn="ctr"/>
            <a:r>
              <a:rPr lang="en-AU" sz="4000" dirty="0"/>
              <a:t>Prophylaxis adherence based on surgery performed </a:t>
            </a:r>
          </a:p>
        </p:txBody>
      </p:sp>
      <p:sp>
        <p:nvSpPr>
          <p:cNvPr id="16" name="Rectangle 15">
            <a:extLst>
              <a:ext uri="{FF2B5EF4-FFF2-40B4-BE49-F238E27FC236}">
                <a16:creationId xmlns:a16="http://schemas.microsoft.com/office/drawing/2014/main" id="{089440EF-9BE9-4AE9-8C28-00B02296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Content Placeholder 3">
            <a:extLst>
              <a:ext uri="{FF2B5EF4-FFF2-40B4-BE49-F238E27FC236}">
                <a16:creationId xmlns:a16="http://schemas.microsoft.com/office/drawing/2014/main" id="{57444454-B82F-4C3C-9648-7A090267E119}"/>
              </a:ext>
            </a:extLst>
          </p:cNvPr>
          <p:cNvSpPr>
            <a:spLocks noGrp="1"/>
          </p:cNvSpPr>
          <p:nvPr>
            <p:ph idx="1"/>
          </p:nvPr>
        </p:nvSpPr>
        <p:spPr/>
        <p:txBody>
          <a:bodyPr/>
          <a:lstStyle/>
          <a:p>
            <a:endParaRPr lang="en-AU"/>
          </a:p>
        </p:txBody>
      </p:sp>
      <p:graphicFrame>
        <p:nvGraphicFramePr>
          <p:cNvPr id="11" name="Chart 10">
            <a:extLst>
              <a:ext uri="{FF2B5EF4-FFF2-40B4-BE49-F238E27FC236}">
                <a16:creationId xmlns:a16="http://schemas.microsoft.com/office/drawing/2014/main" id="{3604805F-FA1A-4523-8ECB-89BCEA697980}"/>
              </a:ext>
            </a:extLst>
          </p:cNvPr>
          <p:cNvGraphicFramePr>
            <a:graphicFrameLocks/>
          </p:cNvGraphicFramePr>
          <p:nvPr>
            <p:extLst>
              <p:ext uri="{D42A27DB-BD31-4B8C-83A1-F6EECF244321}">
                <p14:modId xmlns:p14="http://schemas.microsoft.com/office/powerpoint/2010/main" val="747260933"/>
              </p:ext>
            </p:extLst>
          </p:nvPr>
        </p:nvGraphicFramePr>
        <p:xfrm>
          <a:off x="1288380" y="1594392"/>
          <a:ext cx="9822503" cy="4985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5096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115568" y="548640"/>
            <a:ext cx="10168128" cy="1179576"/>
          </a:xfrm>
        </p:spPr>
        <p:txBody>
          <a:bodyPr>
            <a:normAutofit/>
          </a:bodyPr>
          <a:lstStyle/>
          <a:p>
            <a:r>
              <a:rPr lang="en-US" sz="4000" dirty="0"/>
              <a:t>Appropriate use of antibiotics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1115568" y="2481943"/>
            <a:ext cx="4980432" cy="3695020"/>
          </a:xfrm>
        </p:spPr>
        <p:txBody>
          <a:bodyPr>
            <a:noAutofit/>
          </a:bodyPr>
          <a:lstStyle/>
          <a:p>
            <a:r>
              <a:rPr lang="en-US" sz="1800" dirty="0"/>
              <a:t>As previously described appropriate use was determined by:</a:t>
            </a:r>
          </a:p>
          <a:p>
            <a:pPr lvl="1">
              <a:buFont typeface="+mj-lt"/>
              <a:buAutoNum type="arabicPeriod"/>
            </a:pPr>
            <a:r>
              <a:rPr lang="en-US" sz="1800" dirty="0"/>
              <a:t>Antibiotic Type</a:t>
            </a:r>
          </a:p>
          <a:p>
            <a:pPr lvl="1">
              <a:buFont typeface="+mj-lt"/>
              <a:buAutoNum type="arabicPeriod"/>
            </a:pPr>
            <a:r>
              <a:rPr lang="en-US" sz="1800" dirty="0"/>
              <a:t>Antibiotic Dose</a:t>
            </a:r>
          </a:p>
          <a:p>
            <a:pPr lvl="1">
              <a:buFont typeface="+mj-lt"/>
              <a:buAutoNum type="arabicPeriod"/>
            </a:pPr>
            <a:r>
              <a:rPr lang="en-US" sz="1800" dirty="0"/>
              <a:t>Time of Administration (i.e. before first incision and within 60 minutes)</a:t>
            </a:r>
          </a:p>
          <a:p>
            <a:r>
              <a:rPr lang="en-AU" sz="1800" dirty="0"/>
              <a:t>Average Antibiotic Adherence based on the above factors</a:t>
            </a:r>
          </a:p>
          <a:p>
            <a:pPr lvl="1"/>
            <a:r>
              <a:rPr lang="en-AU" sz="1800" b="1" dirty="0">
                <a:highlight>
                  <a:srgbClr val="FFFF00"/>
                </a:highlight>
              </a:rPr>
              <a:t>Kingaroy = 74%</a:t>
            </a:r>
          </a:p>
          <a:p>
            <a:pPr lvl="1"/>
            <a:r>
              <a:rPr lang="en-AU" sz="1800" b="1" dirty="0">
                <a:highlight>
                  <a:srgbClr val="FFFF00"/>
                </a:highlight>
              </a:rPr>
              <a:t>Gympie = 75%</a:t>
            </a:r>
          </a:p>
          <a:p>
            <a:pPr lvl="1"/>
            <a:r>
              <a:rPr lang="en-AU" sz="1800" b="1" dirty="0">
                <a:highlight>
                  <a:srgbClr val="FFFF00"/>
                </a:highlight>
              </a:rPr>
              <a:t>Dalby = 52%</a:t>
            </a:r>
          </a:p>
          <a:p>
            <a:pPr marL="457200" lvl="1" indent="0">
              <a:buNone/>
            </a:pPr>
            <a:endParaRPr lang="en-US" sz="1800" dirty="0"/>
          </a:p>
        </p:txBody>
      </p:sp>
      <p:sp>
        <p:nvSpPr>
          <p:cNvPr id="15" name="TextBox 14">
            <a:extLst>
              <a:ext uri="{FF2B5EF4-FFF2-40B4-BE49-F238E27FC236}">
                <a16:creationId xmlns:a16="http://schemas.microsoft.com/office/drawing/2014/main" id="{13B39E10-50A8-48D2-9FD5-15EA1C2D0198}"/>
              </a:ext>
            </a:extLst>
          </p:cNvPr>
          <p:cNvSpPr txBox="1"/>
          <p:nvPr/>
        </p:nvSpPr>
        <p:spPr>
          <a:xfrm>
            <a:off x="6213764" y="2212538"/>
            <a:ext cx="5508844" cy="2862322"/>
          </a:xfrm>
          <a:prstGeom prst="rect">
            <a:avLst/>
          </a:prstGeom>
          <a:noFill/>
        </p:spPr>
        <p:txBody>
          <a:bodyPr wrap="square">
            <a:spAutoFit/>
          </a:bodyPr>
          <a:lstStyle/>
          <a:p>
            <a:pPr marL="0" indent="0">
              <a:buNone/>
            </a:pPr>
            <a:endParaRPr lang="en-US" sz="1800" dirty="0"/>
          </a:p>
          <a:p>
            <a:pPr marL="0" indent="0">
              <a:buNone/>
            </a:pPr>
            <a:r>
              <a:rPr lang="en-US" sz="1800" b="1" dirty="0"/>
              <a:t>Factors that may impact Surgical Site Infection:</a:t>
            </a:r>
            <a:endParaRPr lang="en-US" b="1" dirty="0"/>
          </a:p>
          <a:p>
            <a:pPr marL="0" indent="0">
              <a:buNone/>
            </a:pPr>
            <a:endParaRPr lang="en-US" sz="1800" dirty="0"/>
          </a:p>
          <a:p>
            <a:pPr marL="285750" indent="-285750">
              <a:buFont typeface="Arial" panose="020B0604020202020204" pitchFamily="34" charset="0"/>
              <a:buChar char="•"/>
            </a:pPr>
            <a:r>
              <a:rPr lang="en-US" sz="1800" dirty="0"/>
              <a:t>Douglas et al., (2011) Need at least 30 mins prior to incision to have Minimum Inhibitory Concentration 90% (MIC90)</a:t>
            </a:r>
          </a:p>
          <a:p>
            <a:pPr marL="285750" indent="-285750">
              <a:buFont typeface="Arial" panose="020B0604020202020204" pitchFamily="34" charset="0"/>
              <a:buChar char="•"/>
            </a:pPr>
            <a:r>
              <a:rPr lang="en-US" sz="1800" dirty="0"/>
              <a:t>Fatty tissue 4 </a:t>
            </a:r>
            <a:r>
              <a:rPr lang="el-GR" sz="1800" dirty="0"/>
              <a:t>μ</a:t>
            </a:r>
            <a:r>
              <a:rPr lang="en-AU" sz="1800" dirty="0"/>
              <a:t>g /g to </a:t>
            </a:r>
            <a:r>
              <a:rPr lang="en-AU" sz="1800" i="1" dirty="0"/>
              <a:t>Staphylococcus aureus</a:t>
            </a:r>
            <a:r>
              <a:rPr lang="en-AU" sz="1800" dirty="0"/>
              <a:t> resistance breakpoint (</a:t>
            </a:r>
            <a:r>
              <a:rPr lang="en-AU" sz="1800" dirty="0" err="1"/>
              <a:t>Cinotti</a:t>
            </a:r>
            <a:r>
              <a:rPr lang="en-AU" sz="1800" dirty="0"/>
              <a:t> et al., 2018)</a:t>
            </a:r>
          </a:p>
          <a:p>
            <a:pPr marL="285750" indent="-285750">
              <a:buFont typeface="Arial" panose="020B0604020202020204" pitchFamily="34" charset="0"/>
              <a:buChar char="•"/>
            </a:pPr>
            <a:r>
              <a:rPr lang="en-US" sz="1800" dirty="0"/>
              <a:t>Low anticipatory dose of bacteria </a:t>
            </a:r>
            <a:r>
              <a:rPr lang="en-AU" sz="1800" dirty="0"/>
              <a:t>(~10</a:t>
            </a:r>
            <a:r>
              <a:rPr lang="en-AU" sz="1800" baseline="30000" dirty="0"/>
              <a:t>4</a:t>
            </a:r>
            <a:r>
              <a:rPr lang="en-AU" sz="1800" dirty="0"/>
              <a:t> CFU/mL)</a:t>
            </a:r>
            <a:r>
              <a:rPr lang="en-US" sz="1800" dirty="0"/>
              <a:t> -  2g cephazolin is adequate (Heffernan et al., 2021) </a:t>
            </a:r>
          </a:p>
        </p:txBody>
      </p:sp>
    </p:spTree>
    <p:extLst>
      <p:ext uri="{BB962C8B-B14F-4D97-AF65-F5344CB8AC3E}">
        <p14:creationId xmlns:p14="http://schemas.microsoft.com/office/powerpoint/2010/main" val="938961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115568" y="548640"/>
            <a:ext cx="10168128" cy="1179576"/>
          </a:xfrm>
        </p:spPr>
        <p:txBody>
          <a:bodyPr>
            <a:normAutofit/>
          </a:bodyPr>
          <a:lstStyle/>
          <a:p>
            <a:r>
              <a:rPr lang="en-US" sz="4000" dirty="0"/>
              <a:t>Surgical Site Infections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1" name="Content Placeholder 2">
            <a:extLst>
              <a:ext uri="{FF2B5EF4-FFF2-40B4-BE49-F238E27FC236}">
                <a16:creationId xmlns:a16="http://schemas.microsoft.com/office/drawing/2014/main" id="{BB17D5C4-BD72-4D20-BC27-87C9A1564A8E}"/>
              </a:ext>
            </a:extLst>
          </p:cNvPr>
          <p:cNvSpPr>
            <a:spLocks noGrp="1"/>
          </p:cNvSpPr>
          <p:nvPr>
            <p:ph idx="1"/>
          </p:nvPr>
        </p:nvSpPr>
        <p:spPr>
          <a:xfrm>
            <a:off x="838200" y="2231423"/>
            <a:ext cx="5257800" cy="4351338"/>
          </a:xfrm>
        </p:spPr>
        <p:txBody>
          <a:bodyPr/>
          <a:lstStyle/>
          <a:p>
            <a:r>
              <a:rPr lang="en-AU" dirty="0"/>
              <a:t>Kingaroy was the only site with SSI.</a:t>
            </a:r>
          </a:p>
          <a:p>
            <a:r>
              <a:rPr lang="en-AU" dirty="0"/>
              <a:t>12 (6%) SSI were reported</a:t>
            </a:r>
          </a:p>
          <a:p>
            <a:pPr lvl="1"/>
            <a:r>
              <a:rPr lang="en-AU" dirty="0"/>
              <a:t>Majority belonged in the general surgery category</a:t>
            </a:r>
          </a:p>
          <a:p>
            <a:pPr lvl="1"/>
            <a:r>
              <a:rPr lang="en-AU" b="1" dirty="0"/>
              <a:t>7/12 </a:t>
            </a:r>
            <a:r>
              <a:rPr lang="en-AU" b="1" dirty="0">
                <a:highlight>
                  <a:srgbClr val="FFFF00"/>
                </a:highlight>
              </a:rPr>
              <a:t>(58%)</a:t>
            </a:r>
            <a:r>
              <a:rPr lang="en-AU" b="1" dirty="0"/>
              <a:t> of procedures resulting in SSI were not adherent to the antibiotic guidelines.</a:t>
            </a:r>
          </a:p>
          <a:p>
            <a:pPr marL="457200" lvl="1" indent="0">
              <a:buNone/>
            </a:pPr>
            <a:endParaRPr lang="en-AU" dirty="0"/>
          </a:p>
        </p:txBody>
      </p:sp>
      <p:graphicFrame>
        <p:nvGraphicFramePr>
          <p:cNvPr id="13" name="Chart 12">
            <a:extLst>
              <a:ext uri="{FF2B5EF4-FFF2-40B4-BE49-F238E27FC236}">
                <a16:creationId xmlns:a16="http://schemas.microsoft.com/office/drawing/2014/main" id="{F9A55242-BF51-4085-B694-265683318C9B}"/>
              </a:ext>
            </a:extLst>
          </p:cNvPr>
          <p:cNvGraphicFramePr>
            <a:graphicFrameLocks/>
          </p:cNvGraphicFramePr>
          <p:nvPr>
            <p:extLst>
              <p:ext uri="{D42A27DB-BD31-4B8C-83A1-F6EECF244321}">
                <p14:modId xmlns:p14="http://schemas.microsoft.com/office/powerpoint/2010/main" val="1812381504"/>
              </p:ext>
            </p:extLst>
          </p:nvPr>
        </p:nvGraphicFramePr>
        <p:xfrm>
          <a:off x="6199632" y="2231422"/>
          <a:ext cx="5522976" cy="40779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4557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76D756C-CEDD-4E06-AC9E-7E6286A6D532}"/>
              </a:ext>
            </a:extLst>
          </p:cNvPr>
          <p:cNvSpPr>
            <a:spLocks noGrp="1"/>
          </p:cNvSpPr>
          <p:nvPr>
            <p:ph type="title"/>
          </p:nvPr>
        </p:nvSpPr>
        <p:spPr>
          <a:xfrm>
            <a:off x="1115568" y="548640"/>
            <a:ext cx="10168128" cy="1179576"/>
          </a:xfrm>
        </p:spPr>
        <p:txBody>
          <a:bodyPr>
            <a:normAutofit/>
          </a:bodyPr>
          <a:lstStyle/>
          <a:p>
            <a:r>
              <a:rPr lang="en-AU" sz="4000" dirty="0"/>
              <a:t>Limitations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A88BC50-25C0-4FB6-AEFE-E339A2F75D93}"/>
              </a:ext>
            </a:extLst>
          </p:cNvPr>
          <p:cNvSpPr>
            <a:spLocks noGrp="1"/>
          </p:cNvSpPr>
          <p:nvPr>
            <p:ph idx="1"/>
          </p:nvPr>
        </p:nvSpPr>
        <p:spPr>
          <a:xfrm>
            <a:off x="1115568" y="2481943"/>
            <a:ext cx="10168128" cy="3695020"/>
          </a:xfrm>
        </p:spPr>
        <p:txBody>
          <a:bodyPr>
            <a:normAutofit/>
          </a:bodyPr>
          <a:lstStyle/>
          <a:p>
            <a:pPr marL="0" indent="0">
              <a:buNone/>
            </a:pPr>
            <a:r>
              <a:rPr lang="en-AU" sz="1800" dirty="0"/>
              <a:t>1. Audit analysis is still ongoing, however based on raw data it seems likely that the majority of cases with poor adherence are related to inappropriate timing of antibiotic administration. </a:t>
            </a:r>
          </a:p>
          <a:p>
            <a:pPr marL="0" indent="0">
              <a:buNone/>
            </a:pPr>
            <a:r>
              <a:rPr lang="en-AU" sz="1800" dirty="0"/>
              <a:t>2. Data collated was limited to Anaesthetic Record Keeping (ARK) software. Timing of antibiotic administration and surgical starting time is therefore dictated by the anaesthetist, leading to potentially inconsistent record keeping, which also impacts limitation 1.</a:t>
            </a:r>
          </a:p>
          <a:p>
            <a:pPr marL="0" indent="0">
              <a:buNone/>
            </a:pPr>
            <a:r>
              <a:rPr lang="en-AU" sz="1800" dirty="0"/>
              <a:t>3. Inclusion of skin incisions as a surgical subset was done as it accounts for a significant portion of rural procedures. However, given the lack of guidelines for prophylactic antibiotics in skin based procedures, adherence was calculated purely on timing in those that received antibiotics, which may falsely bring down adherence rates.</a:t>
            </a:r>
          </a:p>
          <a:p>
            <a:pPr marL="0" indent="0">
              <a:buNone/>
            </a:pPr>
            <a:endParaRPr lang="en-AU" sz="1800" dirty="0"/>
          </a:p>
        </p:txBody>
      </p:sp>
    </p:spTree>
    <p:extLst>
      <p:ext uri="{BB962C8B-B14F-4D97-AF65-F5344CB8AC3E}">
        <p14:creationId xmlns:p14="http://schemas.microsoft.com/office/powerpoint/2010/main" val="2967738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7F61D2-3D6C-4B1A-A5AB-AEAE3E73146B}"/>
              </a:ext>
            </a:extLst>
          </p:cNvPr>
          <p:cNvSpPr>
            <a:spLocks noGrp="1"/>
          </p:cNvSpPr>
          <p:nvPr>
            <p:ph type="title"/>
          </p:nvPr>
        </p:nvSpPr>
        <p:spPr>
          <a:xfrm>
            <a:off x="1115568" y="548640"/>
            <a:ext cx="10168128" cy="1179576"/>
          </a:xfrm>
        </p:spPr>
        <p:txBody>
          <a:bodyPr>
            <a:normAutofit/>
          </a:bodyPr>
          <a:lstStyle/>
          <a:p>
            <a:r>
              <a:rPr lang="en-AU" sz="4000"/>
              <a:t>Recommendations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1D4B38ED-8B08-4712-8218-8000AADC3947}"/>
              </a:ext>
            </a:extLst>
          </p:cNvPr>
          <p:cNvSpPr>
            <a:spLocks noGrp="1"/>
          </p:cNvSpPr>
          <p:nvPr>
            <p:ph idx="1"/>
          </p:nvPr>
        </p:nvSpPr>
        <p:spPr>
          <a:xfrm>
            <a:off x="1115568" y="2481943"/>
            <a:ext cx="10168128" cy="3695020"/>
          </a:xfrm>
        </p:spPr>
        <p:txBody>
          <a:bodyPr>
            <a:normAutofit/>
          </a:bodyPr>
          <a:lstStyle/>
          <a:p>
            <a:pPr marL="457200" indent="-457200">
              <a:buFont typeface="+mj-lt"/>
              <a:buAutoNum type="arabicPeriod"/>
            </a:pPr>
            <a:r>
              <a:rPr lang="en-AU" sz="2200" dirty="0"/>
              <a:t>Review of process for recording timing of antibiotic administration</a:t>
            </a:r>
          </a:p>
          <a:p>
            <a:pPr lvl="1"/>
            <a:r>
              <a:rPr lang="en-AU" sz="1800" dirty="0"/>
              <a:t>We would recommend a review into the process used for the recording of antibiotic administration time, as we realise that there are discrepancies between what is recorded and the actual time of administration.</a:t>
            </a:r>
          </a:p>
          <a:p>
            <a:pPr marL="457200" indent="-457200">
              <a:buFont typeface="+mj-lt"/>
              <a:buAutoNum type="arabicPeriod"/>
            </a:pPr>
            <a:r>
              <a:rPr lang="en-AU" sz="2200" dirty="0"/>
              <a:t>Appropriate therapeutic guidelines to be generated for skin procedures.</a:t>
            </a:r>
          </a:p>
          <a:p>
            <a:pPr marL="457200" indent="-457200">
              <a:buFont typeface="+mj-lt"/>
              <a:buAutoNum type="arabicPeriod"/>
            </a:pPr>
            <a:r>
              <a:rPr lang="en-AU" sz="2200" dirty="0"/>
              <a:t>Appropriate and consistent reporting is necessary to fully understand which areas require improvement quality improvement</a:t>
            </a:r>
          </a:p>
          <a:p>
            <a:pPr marL="0" indent="0">
              <a:buNone/>
            </a:pPr>
            <a:endParaRPr lang="en-AU" sz="2200" dirty="0"/>
          </a:p>
        </p:txBody>
      </p:sp>
    </p:spTree>
    <p:extLst>
      <p:ext uri="{BB962C8B-B14F-4D97-AF65-F5344CB8AC3E}">
        <p14:creationId xmlns:p14="http://schemas.microsoft.com/office/powerpoint/2010/main" val="2246830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4504142-54F5-4525-AB6C-A4AC5CD7A1E8}"/>
              </a:ext>
            </a:extLst>
          </p:cNvPr>
          <p:cNvSpPr>
            <a:spLocks noGrp="1"/>
          </p:cNvSpPr>
          <p:nvPr>
            <p:ph type="title"/>
          </p:nvPr>
        </p:nvSpPr>
        <p:spPr>
          <a:xfrm>
            <a:off x="1115568" y="548640"/>
            <a:ext cx="10168128" cy="1179576"/>
          </a:xfrm>
        </p:spPr>
        <p:txBody>
          <a:bodyPr>
            <a:normAutofit/>
          </a:bodyPr>
          <a:lstStyle/>
          <a:p>
            <a:r>
              <a:rPr lang="en-AU" sz="4000"/>
              <a:t>Vote of thanks to</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D9A09AB8-BF06-4A10-A419-F7BE7A4CB787}"/>
              </a:ext>
            </a:extLst>
          </p:cNvPr>
          <p:cNvSpPr>
            <a:spLocks noGrp="1"/>
          </p:cNvSpPr>
          <p:nvPr>
            <p:ph idx="1"/>
          </p:nvPr>
        </p:nvSpPr>
        <p:spPr>
          <a:xfrm>
            <a:off x="1115568" y="2481943"/>
            <a:ext cx="10168128" cy="3695020"/>
          </a:xfrm>
        </p:spPr>
        <p:txBody>
          <a:bodyPr>
            <a:normAutofit/>
          </a:bodyPr>
          <a:lstStyle/>
          <a:p>
            <a:r>
              <a:rPr lang="en-AU" sz="2200" dirty="0"/>
              <a:t>RMEA – Dr Janani </a:t>
            </a:r>
            <a:r>
              <a:rPr lang="en-AU" sz="2200" dirty="0" err="1"/>
              <a:t>Pinidiyapathirage</a:t>
            </a:r>
            <a:r>
              <a:rPr lang="en-AU" sz="2200" dirty="0"/>
              <a:t>, Dr Brendan Carrigan &amp; Prof Kay </a:t>
            </a:r>
            <a:r>
              <a:rPr lang="en-AU" sz="2200" dirty="0" err="1"/>
              <a:t>Brumpton</a:t>
            </a:r>
            <a:endParaRPr lang="en-AU" sz="2200" dirty="0"/>
          </a:p>
          <a:p>
            <a:r>
              <a:rPr lang="en-AU" sz="2200" dirty="0"/>
              <a:t>Special thanks to Cameron Mills for generosity of his time and help.</a:t>
            </a:r>
          </a:p>
        </p:txBody>
      </p:sp>
    </p:spTree>
    <p:extLst>
      <p:ext uri="{BB962C8B-B14F-4D97-AF65-F5344CB8AC3E}">
        <p14:creationId xmlns:p14="http://schemas.microsoft.com/office/powerpoint/2010/main" val="574592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7008E2E-878B-431B-B1E4-E444B0F7EC20}"/>
              </a:ext>
            </a:extLst>
          </p:cNvPr>
          <p:cNvSpPr>
            <a:spLocks noGrp="1"/>
          </p:cNvSpPr>
          <p:nvPr>
            <p:ph type="title"/>
          </p:nvPr>
        </p:nvSpPr>
        <p:spPr>
          <a:xfrm>
            <a:off x="1115568" y="548640"/>
            <a:ext cx="10168128" cy="1179576"/>
          </a:xfrm>
        </p:spPr>
        <p:txBody>
          <a:bodyPr>
            <a:normAutofit/>
          </a:bodyPr>
          <a:lstStyle/>
          <a:p>
            <a:r>
              <a:rPr lang="en-AU" sz="4000"/>
              <a:t>References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B502BBF7-F056-4547-A93F-A821AECD23F9}"/>
              </a:ext>
            </a:extLst>
          </p:cNvPr>
          <p:cNvSpPr>
            <a:spLocks noGrp="1"/>
          </p:cNvSpPr>
          <p:nvPr>
            <p:ph idx="1"/>
          </p:nvPr>
        </p:nvSpPr>
        <p:spPr>
          <a:xfrm>
            <a:off x="1115568" y="2481943"/>
            <a:ext cx="10168128" cy="3695020"/>
          </a:xfrm>
        </p:spPr>
        <p:txBody>
          <a:bodyPr>
            <a:normAutofit/>
          </a:bodyPr>
          <a:lstStyle/>
          <a:p>
            <a:r>
              <a:rPr lang="en-AU" sz="1200"/>
              <a:t>Australian Commission on Safety and Quality in Health Care. (2018, March). </a:t>
            </a:r>
            <a:r>
              <a:rPr lang="en-AU" sz="1200" i="1"/>
              <a:t>Hospital-Acquired Complication: Healthcare Associated Infections</a:t>
            </a:r>
            <a:r>
              <a:rPr lang="en-AU" sz="1200"/>
              <a:t>. </a:t>
            </a:r>
            <a:r>
              <a:rPr lang="en-AU" sz="1200" u="sng">
                <a:hlinkClick r:id="rId2"/>
              </a:rPr>
              <a:t>https://www.safetyandquality.gov.au/publications-and-resources/resource-library/hospital-acquired-complication-3-healthcare-associated-infection-fact-sheet</a:t>
            </a:r>
            <a:r>
              <a:rPr lang="en-AU" sz="1200"/>
              <a:t> </a:t>
            </a:r>
          </a:p>
          <a:p>
            <a:r>
              <a:rPr lang="en-AU" sz="1200"/>
              <a:t>Bull A.L., Russo P.L., Friedman N.D., Bennett N.J., Boardman C.J., Richards M.J. (2006). </a:t>
            </a:r>
            <a:r>
              <a:rPr lang="en-AU" sz="1200" i="1"/>
              <a:t>Compliance with surgical antibiotic prophylaxis – reporting from a statewide surveillance programme in Victoria, Australia.</a:t>
            </a:r>
            <a:r>
              <a:rPr lang="en-AU" sz="1200"/>
              <a:t> </a:t>
            </a:r>
            <a:r>
              <a:rPr lang="en-AU" sz="1200" i="1"/>
              <a:t>Journal of Hospital Infection</a:t>
            </a:r>
            <a:r>
              <a:rPr lang="en-AU" sz="1200"/>
              <a:t>, 63, 140-147.</a:t>
            </a:r>
          </a:p>
          <a:p>
            <a:r>
              <a:rPr lang="en-AU" sz="1200"/>
              <a:t>Cinotti, R., Dumont, R., Ronchi, L., Roquilly, A., Atthar, V., Grégoire, M., Planche, L., Letessier, E., Dailly, E., Asehnoune K. (2018). Cefazolin tissue concentrations with a prophylactic dose administered before sleeve gastrectomy in obese patients: a single centre study in 116 patients. </a:t>
            </a:r>
            <a:r>
              <a:rPr lang="en-AU" sz="1200" i="1"/>
              <a:t>British Journal of Anaesthesia,</a:t>
            </a:r>
            <a:r>
              <a:rPr lang="en-AU" sz="1200"/>
              <a:t> 120(6), 1202-1208. </a:t>
            </a:r>
          </a:p>
          <a:p>
            <a:r>
              <a:rPr lang="en-AU" sz="1200"/>
              <a:t>Douglas A., Udy A.A., Wallis S.C. (2011). Plasma and tissue pharmacokinetics of cefazolin in patients undergoing elective and semielective abdominal aortic aneurysm open repair surgery. </a:t>
            </a:r>
            <a:r>
              <a:rPr lang="en-AU" sz="1200" i="1"/>
              <a:t>Antimicrobial Agents Chemotherapy</a:t>
            </a:r>
            <a:r>
              <a:rPr lang="en-AU" sz="1200"/>
              <a:t>, 55(11), 5238-5242. </a:t>
            </a:r>
          </a:p>
          <a:p>
            <a:r>
              <a:rPr lang="en-AU" sz="1200"/>
              <a:t>Friedman D.N., Styles K., Gray A.M., Low J., Athan E. (2013). </a:t>
            </a:r>
            <a:r>
              <a:rPr lang="en-AU" sz="1200" i="1"/>
              <a:t>Compliance with surgical antibiotic prophylaxis at an Australian teaching hospital</a:t>
            </a:r>
            <a:r>
              <a:rPr lang="en-AU" sz="1200"/>
              <a:t>. </a:t>
            </a:r>
            <a:r>
              <a:rPr lang="en-AU" sz="1200" i="1"/>
              <a:t>American Journal of Infection Control</a:t>
            </a:r>
            <a:r>
              <a:rPr lang="en-AU" sz="1200"/>
              <a:t>, 41, 71-74.</a:t>
            </a:r>
          </a:p>
          <a:p>
            <a:r>
              <a:rPr lang="en-AU" sz="1200"/>
              <a:t>Heffernan A., Alawie J., Wallis S.C. (2021). Pharmacodynamic Evaluation of a Single Dose versus a 24-Hour Course of Multiple Doses of Cefazolin for Surgical Prophylaxis. </a:t>
            </a:r>
            <a:r>
              <a:rPr lang="en-AU" sz="1200" i="1"/>
              <a:t>Antibiotics (Basel)</a:t>
            </a:r>
            <a:r>
              <a:rPr lang="en-AU" sz="1200"/>
              <a:t>, 10(5), 602.</a:t>
            </a:r>
          </a:p>
          <a:p>
            <a:r>
              <a:rPr lang="en-AU" sz="1200"/>
              <a:t>Knox M.C., Edye M. (2016). </a:t>
            </a:r>
            <a:r>
              <a:rPr lang="en-AU" sz="1200" i="1"/>
              <a:t>Adherence to Surgical Antibiotic Prophylaxis Guidelines in New South Wales, Australia: Identifying Deficiencies and Regression Analysis of Contributing Factors.</a:t>
            </a:r>
            <a:r>
              <a:rPr lang="en-AU" sz="1200"/>
              <a:t> </a:t>
            </a:r>
            <a:r>
              <a:rPr lang="en-AU" sz="1200" i="1"/>
              <a:t>Surgical Infections</a:t>
            </a:r>
            <a:r>
              <a:rPr lang="en-AU" sz="1200"/>
              <a:t>, 17 (2), 203-209.</a:t>
            </a:r>
          </a:p>
        </p:txBody>
      </p:sp>
    </p:spTree>
    <p:extLst>
      <p:ext uri="{BB962C8B-B14F-4D97-AF65-F5344CB8AC3E}">
        <p14:creationId xmlns:p14="http://schemas.microsoft.com/office/powerpoint/2010/main" val="3706065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5" name="Rectangle 24">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F353CA6-2BBF-4C48-9F43-0C2BE37D0CA1}"/>
              </a:ext>
            </a:extLst>
          </p:cNvPr>
          <p:cNvSpPr>
            <a:spLocks noGrp="1"/>
          </p:cNvSpPr>
          <p:nvPr>
            <p:ph type="title"/>
          </p:nvPr>
        </p:nvSpPr>
        <p:spPr>
          <a:xfrm>
            <a:off x="1115568" y="548640"/>
            <a:ext cx="10168128" cy="1179576"/>
          </a:xfrm>
        </p:spPr>
        <p:txBody>
          <a:bodyPr>
            <a:normAutofit/>
          </a:bodyPr>
          <a:lstStyle/>
          <a:p>
            <a:r>
              <a:rPr lang="en-AU" sz="4000"/>
              <a:t>Background</a:t>
            </a:r>
          </a:p>
        </p:txBody>
      </p:sp>
      <p:sp>
        <p:nvSpPr>
          <p:cNvPr id="27" name="Rectangle 26">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8E6F21A9-E168-4880-92BA-D199E63068F4}"/>
              </a:ext>
            </a:extLst>
          </p:cNvPr>
          <p:cNvSpPr>
            <a:spLocks noGrp="1"/>
          </p:cNvSpPr>
          <p:nvPr>
            <p:ph idx="1"/>
          </p:nvPr>
        </p:nvSpPr>
        <p:spPr>
          <a:xfrm>
            <a:off x="1115568" y="2481943"/>
            <a:ext cx="10168128" cy="3695020"/>
          </a:xfrm>
        </p:spPr>
        <p:txBody>
          <a:bodyPr>
            <a:normAutofit/>
          </a:bodyPr>
          <a:lstStyle/>
          <a:p>
            <a:r>
              <a:rPr lang="en-AU" sz="1800" dirty="0"/>
              <a:t>Prophylactic use of antibiotics is an essential component in most surgeries to prevent surgical site infections and complications. </a:t>
            </a:r>
          </a:p>
          <a:p>
            <a:r>
              <a:rPr lang="en-AU" sz="1800" dirty="0"/>
              <a:t>Patients with SSI remain in hospital an average of 20.3 days longer compared to those without an infection (ACSQHC, 2018). This increased length of stay cumulatively totals $42,102 in extra costs for the Government per patient (ACSQHC, 2018)</a:t>
            </a:r>
          </a:p>
          <a:p>
            <a:r>
              <a:rPr lang="en-AU" sz="1800" dirty="0"/>
              <a:t>Australian Commission on Safety and Quality in Health Care (ACSQHC) 3% of surgeries result in SSI</a:t>
            </a:r>
          </a:p>
          <a:p>
            <a:r>
              <a:rPr lang="en-AU" sz="1800" dirty="0"/>
              <a:t>Multiple audits across Australian hospitals have shown varying degrees of adherence to SAP, with the lowest adherence rates at 16.5% (Bull et al., 2006, Knox et al., 2016, Friedman et al., 2013)</a:t>
            </a:r>
          </a:p>
          <a:p>
            <a:r>
              <a:rPr lang="en-AU" sz="1800" dirty="0"/>
              <a:t>Low compliance to therapeutic guidelines is often observed in Australia. In rural locations, particularly in Queensland, there is a limited amounts of data available to identify compliance and gaps in using antibiotic prophylaxis during surgeries.</a:t>
            </a:r>
          </a:p>
          <a:p>
            <a:pPr marL="0" indent="0">
              <a:buNone/>
            </a:pPr>
            <a:endParaRPr lang="en-AU" sz="1500" dirty="0"/>
          </a:p>
        </p:txBody>
      </p:sp>
    </p:spTree>
    <p:extLst>
      <p:ext uri="{BB962C8B-B14F-4D97-AF65-F5344CB8AC3E}">
        <p14:creationId xmlns:p14="http://schemas.microsoft.com/office/powerpoint/2010/main" val="2666707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5" name="Rectangle 24">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9F4FC0D-4DE2-4DC9-83A9-AD084F8C6AD3}"/>
              </a:ext>
            </a:extLst>
          </p:cNvPr>
          <p:cNvSpPr>
            <a:spLocks noGrp="1"/>
          </p:cNvSpPr>
          <p:nvPr>
            <p:ph type="title"/>
          </p:nvPr>
        </p:nvSpPr>
        <p:spPr>
          <a:xfrm>
            <a:off x="1115568" y="548640"/>
            <a:ext cx="10168128" cy="1179576"/>
          </a:xfrm>
        </p:spPr>
        <p:txBody>
          <a:bodyPr>
            <a:normAutofit/>
          </a:bodyPr>
          <a:lstStyle/>
          <a:p>
            <a:r>
              <a:rPr lang="en-AU" sz="4000"/>
              <a:t>Aim</a:t>
            </a:r>
          </a:p>
        </p:txBody>
      </p:sp>
      <p:sp>
        <p:nvSpPr>
          <p:cNvPr id="27" name="Rectangle 26">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048A78F1-4D21-4575-A3FE-98044C6E9325}"/>
              </a:ext>
            </a:extLst>
          </p:cNvPr>
          <p:cNvSpPr>
            <a:spLocks noGrp="1"/>
          </p:cNvSpPr>
          <p:nvPr>
            <p:ph idx="1"/>
          </p:nvPr>
        </p:nvSpPr>
        <p:spPr>
          <a:xfrm>
            <a:off x="1115568" y="2481943"/>
            <a:ext cx="10168128" cy="3695020"/>
          </a:xfrm>
        </p:spPr>
        <p:txBody>
          <a:bodyPr>
            <a:normAutofit/>
          </a:bodyPr>
          <a:lstStyle/>
          <a:p>
            <a:r>
              <a:rPr lang="en-AU" sz="2200" dirty="0"/>
              <a:t>Determine compliance in using antibiotic prophylaxis during surgeries performed in Gympie, Dalby and Kingaroy general hospitals between 1</a:t>
            </a:r>
            <a:r>
              <a:rPr lang="en-AU" sz="2200" baseline="30000" dirty="0"/>
              <a:t>st</a:t>
            </a:r>
            <a:r>
              <a:rPr lang="en-AU" sz="2200" dirty="0"/>
              <a:t> January 2020 and 30</a:t>
            </a:r>
            <a:r>
              <a:rPr lang="en-AU" sz="2200" baseline="30000" dirty="0"/>
              <a:t>th</a:t>
            </a:r>
            <a:r>
              <a:rPr lang="en-AU" sz="2200" dirty="0"/>
              <a:t> April 2021</a:t>
            </a:r>
          </a:p>
        </p:txBody>
      </p:sp>
    </p:spTree>
    <p:extLst>
      <p:ext uri="{BB962C8B-B14F-4D97-AF65-F5344CB8AC3E}">
        <p14:creationId xmlns:p14="http://schemas.microsoft.com/office/powerpoint/2010/main" val="3241165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80956C-F592-4CC4-BE28-79585171ECCC}"/>
              </a:ext>
            </a:extLst>
          </p:cNvPr>
          <p:cNvSpPr>
            <a:spLocks noGrp="1"/>
          </p:cNvSpPr>
          <p:nvPr>
            <p:ph type="title"/>
          </p:nvPr>
        </p:nvSpPr>
        <p:spPr>
          <a:xfrm>
            <a:off x="1115568" y="548640"/>
            <a:ext cx="10168128" cy="1179576"/>
          </a:xfrm>
        </p:spPr>
        <p:txBody>
          <a:bodyPr>
            <a:normAutofit/>
          </a:bodyPr>
          <a:lstStyle/>
          <a:p>
            <a:r>
              <a:rPr lang="en-AU" sz="4000"/>
              <a:t>Objectives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86AAC45-6CE0-4010-AF51-4BE895EFFF13}"/>
              </a:ext>
            </a:extLst>
          </p:cNvPr>
          <p:cNvSpPr>
            <a:spLocks noGrp="1"/>
          </p:cNvSpPr>
          <p:nvPr>
            <p:ph idx="1"/>
          </p:nvPr>
        </p:nvSpPr>
        <p:spPr>
          <a:xfrm>
            <a:off x="1115568" y="2481943"/>
            <a:ext cx="10168128" cy="3695020"/>
          </a:xfrm>
        </p:spPr>
        <p:txBody>
          <a:bodyPr>
            <a:normAutofit/>
          </a:bodyPr>
          <a:lstStyle/>
          <a:p>
            <a:pPr marL="0" lvl="0" indent="0">
              <a:buNone/>
            </a:pPr>
            <a:r>
              <a:rPr lang="en-AU" sz="2200" b="1" dirty="0"/>
              <a:t>Primary Objective: </a:t>
            </a:r>
          </a:p>
          <a:p>
            <a:pPr marL="457200" indent="-457200">
              <a:buFont typeface="+mj-lt"/>
              <a:buAutoNum type="arabicPeriod"/>
            </a:pPr>
            <a:r>
              <a:rPr lang="en-GB" sz="2200" b="1" dirty="0"/>
              <a:t>Compare adherence of prophylactic antibiotic use in each type of surgery at each site against therapeutic guidelines.</a:t>
            </a:r>
          </a:p>
          <a:p>
            <a:pPr marL="0" lvl="0" indent="0">
              <a:buNone/>
            </a:pPr>
            <a:r>
              <a:rPr lang="en-GB" sz="2200" dirty="0"/>
              <a:t>Secondary Objectives: </a:t>
            </a:r>
            <a:endParaRPr lang="en-AU" sz="2200" dirty="0"/>
          </a:p>
          <a:p>
            <a:pPr marL="457200" lvl="0" indent="-457200">
              <a:buFont typeface="+mj-lt"/>
              <a:buAutoNum type="arabicPeriod" startAt="2"/>
            </a:pPr>
            <a:r>
              <a:rPr lang="en-AU" sz="2200" dirty="0"/>
              <a:t>Identify types of surgeries performed at Gympie, Dalby and Kingaroy general hospitals that require prophylactic use of antibiotic for surgery  	</a:t>
            </a:r>
          </a:p>
          <a:p>
            <a:pPr marL="514350" lvl="0" indent="-514350">
              <a:buFont typeface="+mj-lt"/>
              <a:buAutoNum type="arabicPeriod" startAt="2"/>
            </a:pPr>
            <a:r>
              <a:rPr lang="en-AU" sz="2200" dirty="0"/>
              <a:t>Identify trends in type, amount, length of antibiotic use in each surgery at each hospital site </a:t>
            </a:r>
          </a:p>
        </p:txBody>
      </p:sp>
    </p:spTree>
    <p:extLst>
      <p:ext uri="{BB962C8B-B14F-4D97-AF65-F5344CB8AC3E}">
        <p14:creationId xmlns:p14="http://schemas.microsoft.com/office/powerpoint/2010/main" val="1373728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59D8B01-A229-490D-9AE5-3654713772D0}"/>
              </a:ext>
            </a:extLst>
          </p:cNvPr>
          <p:cNvSpPr>
            <a:spLocks noGrp="1"/>
          </p:cNvSpPr>
          <p:nvPr>
            <p:ph type="title"/>
          </p:nvPr>
        </p:nvSpPr>
        <p:spPr>
          <a:xfrm>
            <a:off x="1115568" y="548640"/>
            <a:ext cx="10168128" cy="1179576"/>
          </a:xfrm>
        </p:spPr>
        <p:txBody>
          <a:bodyPr>
            <a:normAutofit/>
          </a:bodyPr>
          <a:lstStyle/>
          <a:p>
            <a:r>
              <a:rPr lang="en-AU" sz="4000" dirty="0"/>
              <a:t>Study Cohort</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9" name="Content Placeholder 2">
            <a:extLst>
              <a:ext uri="{FF2B5EF4-FFF2-40B4-BE49-F238E27FC236}">
                <a16:creationId xmlns:a16="http://schemas.microsoft.com/office/drawing/2014/main" id="{8B839700-F6D7-49D7-A2A5-735742E7C246}"/>
              </a:ext>
            </a:extLst>
          </p:cNvPr>
          <p:cNvSpPr txBox="1">
            <a:spLocks/>
          </p:cNvSpPr>
          <p:nvPr/>
        </p:nvSpPr>
        <p:spPr>
          <a:xfrm>
            <a:off x="626850" y="2825726"/>
            <a:ext cx="5679127" cy="369502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2200" b="1" dirty="0"/>
              <a:t>Exclusion Criteria</a:t>
            </a:r>
          </a:p>
          <a:p>
            <a:r>
              <a:rPr lang="en-AU" sz="2200" dirty="0"/>
              <a:t>Emergency surgery</a:t>
            </a:r>
          </a:p>
          <a:p>
            <a:r>
              <a:rPr lang="en-AU" sz="2200" dirty="0"/>
              <a:t>Patients have been treated with pre-operative antibiotics</a:t>
            </a:r>
          </a:p>
          <a:p>
            <a:r>
              <a:rPr lang="en-AU" sz="2200" dirty="0"/>
              <a:t>Patients &lt; 18 years</a:t>
            </a:r>
          </a:p>
          <a:p>
            <a:r>
              <a:rPr lang="en-AU" sz="2200" dirty="0"/>
              <a:t>No ENT and Dental surgeries considered</a:t>
            </a:r>
          </a:p>
          <a:p>
            <a:r>
              <a:rPr lang="en-AU" sz="2200" dirty="0"/>
              <a:t>Skin procedures except those involving skin grafts</a:t>
            </a:r>
          </a:p>
          <a:p>
            <a:r>
              <a:rPr lang="en-AU" sz="2200" dirty="0"/>
              <a:t>Scope Procedures</a:t>
            </a:r>
          </a:p>
          <a:p>
            <a:r>
              <a:rPr lang="en-AU" sz="2200" dirty="0"/>
              <a:t>Incomplete anaesthetic reports</a:t>
            </a:r>
          </a:p>
        </p:txBody>
      </p:sp>
      <p:sp>
        <p:nvSpPr>
          <p:cNvPr id="4" name="TextBox 3">
            <a:extLst>
              <a:ext uri="{FF2B5EF4-FFF2-40B4-BE49-F238E27FC236}">
                <a16:creationId xmlns:a16="http://schemas.microsoft.com/office/drawing/2014/main" id="{0F1A900F-BD6E-4F97-BAB8-27F2249318CC}"/>
              </a:ext>
            </a:extLst>
          </p:cNvPr>
          <p:cNvSpPr txBox="1"/>
          <p:nvPr/>
        </p:nvSpPr>
        <p:spPr>
          <a:xfrm>
            <a:off x="558209" y="2096086"/>
            <a:ext cx="11156808" cy="646331"/>
          </a:xfrm>
          <a:prstGeom prst="rect">
            <a:avLst/>
          </a:prstGeom>
          <a:noFill/>
        </p:spPr>
        <p:txBody>
          <a:bodyPr wrap="square" rtlCol="0">
            <a:spAutoFit/>
          </a:bodyPr>
          <a:lstStyle/>
          <a:p>
            <a:r>
              <a:rPr lang="en-AU" dirty="0"/>
              <a:t>Patients were collected from 3 hospital sites (Gympie, Kingaroy, and Dalby General Hospitals) between 01/01/2020 and 30/04/2021 based on the following exclusion criteria</a:t>
            </a:r>
          </a:p>
        </p:txBody>
      </p:sp>
      <p:sp>
        <p:nvSpPr>
          <p:cNvPr id="13" name="Content Placeholder 2">
            <a:extLst>
              <a:ext uri="{FF2B5EF4-FFF2-40B4-BE49-F238E27FC236}">
                <a16:creationId xmlns:a16="http://schemas.microsoft.com/office/drawing/2014/main" id="{CF506031-C45B-475A-9362-4A9BA312055E}"/>
              </a:ext>
            </a:extLst>
          </p:cNvPr>
          <p:cNvSpPr txBox="1">
            <a:spLocks/>
          </p:cNvSpPr>
          <p:nvPr/>
        </p:nvSpPr>
        <p:spPr>
          <a:xfrm>
            <a:off x="6305977" y="2825726"/>
            <a:ext cx="5679127" cy="36950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2200" b="1" dirty="0"/>
              <a:t>Total Participants at each site (n)</a:t>
            </a:r>
          </a:p>
          <a:p>
            <a:r>
              <a:rPr lang="en-AU" sz="2200" dirty="0"/>
              <a:t>Gympie (n = 484, random selection of 200)</a:t>
            </a:r>
          </a:p>
          <a:p>
            <a:r>
              <a:rPr lang="en-AU" sz="2200" dirty="0"/>
              <a:t>Dalby (n = 132)</a:t>
            </a:r>
          </a:p>
          <a:p>
            <a:r>
              <a:rPr lang="en-AU" sz="2200" dirty="0"/>
              <a:t>Kingaroy (n = 178)</a:t>
            </a:r>
          </a:p>
        </p:txBody>
      </p:sp>
    </p:spTree>
    <p:extLst>
      <p:ext uri="{BB962C8B-B14F-4D97-AF65-F5344CB8AC3E}">
        <p14:creationId xmlns:p14="http://schemas.microsoft.com/office/powerpoint/2010/main" val="3303572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9A320C9-9735-4D13-8279-C1C674841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92544CF4-9B52-4A7B-A4B3-88C72729B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7126"/>
            <a:ext cx="11167447" cy="2018806"/>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E75862C5-5C00-4421-BC7B-9B7B86DBC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1F92B09-9EF0-4E61-846D-D2E6C1ABA62A}"/>
              </a:ext>
            </a:extLst>
          </p:cNvPr>
          <p:cNvSpPr>
            <a:spLocks noGrp="1"/>
          </p:cNvSpPr>
          <p:nvPr>
            <p:ph type="title"/>
          </p:nvPr>
        </p:nvSpPr>
        <p:spPr>
          <a:xfrm>
            <a:off x="1115568" y="548640"/>
            <a:ext cx="10168128" cy="1179576"/>
          </a:xfrm>
        </p:spPr>
        <p:txBody>
          <a:bodyPr>
            <a:normAutofit/>
          </a:bodyPr>
          <a:lstStyle/>
          <a:p>
            <a:r>
              <a:rPr lang="en-AU" sz="4000"/>
              <a:t>Methodology</a:t>
            </a:r>
          </a:p>
        </p:txBody>
      </p:sp>
      <p:sp>
        <p:nvSpPr>
          <p:cNvPr id="15" name="Rectangle 14">
            <a:extLst>
              <a:ext uri="{FF2B5EF4-FFF2-40B4-BE49-F238E27FC236}">
                <a16:creationId xmlns:a16="http://schemas.microsoft.com/office/drawing/2014/main" id="{089440EF-9BE9-4AE9-8C28-00B02296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E5698FF6-7D16-4A65-8B0A-CC737CC97628}"/>
              </a:ext>
            </a:extLst>
          </p:cNvPr>
          <p:cNvGraphicFramePr>
            <a:graphicFrameLocks noGrp="1"/>
          </p:cNvGraphicFramePr>
          <p:nvPr>
            <p:ph idx="1"/>
            <p:extLst>
              <p:ext uri="{D42A27DB-BD31-4B8C-83A1-F6EECF244321}">
                <p14:modId xmlns:p14="http://schemas.microsoft.com/office/powerpoint/2010/main" val="968908899"/>
              </p:ext>
            </p:extLst>
          </p:nvPr>
        </p:nvGraphicFramePr>
        <p:xfrm>
          <a:off x="1115568" y="2269730"/>
          <a:ext cx="10168128" cy="3993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8450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DCB46B5-FBAD-456D-9469-561D425A9643}"/>
              </a:ext>
            </a:extLst>
          </p:cNvPr>
          <p:cNvSpPr>
            <a:spLocks noGrp="1"/>
          </p:cNvSpPr>
          <p:nvPr>
            <p:ph type="title"/>
          </p:nvPr>
        </p:nvSpPr>
        <p:spPr>
          <a:xfrm>
            <a:off x="1046746" y="586822"/>
            <a:ext cx="3560252" cy="1645920"/>
          </a:xfrm>
        </p:spPr>
        <p:txBody>
          <a:bodyPr>
            <a:normAutofit/>
          </a:bodyPr>
          <a:lstStyle/>
          <a:p>
            <a:r>
              <a:rPr lang="en-AU" sz="4000" dirty="0"/>
              <a:t>Dalby Hospital</a:t>
            </a:r>
          </a:p>
        </p:txBody>
      </p:sp>
      <p:sp>
        <p:nvSpPr>
          <p:cNvPr id="19" name="Rectangle 18">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21" name="Rectangle 20">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0B29B1D4-F74A-4C8D-BA64-41CCD2176EC1}"/>
              </a:ext>
            </a:extLst>
          </p:cNvPr>
          <p:cNvSpPr>
            <a:spLocks noGrp="1"/>
          </p:cNvSpPr>
          <p:nvPr>
            <p:ph idx="1"/>
          </p:nvPr>
        </p:nvSpPr>
        <p:spPr>
          <a:xfrm>
            <a:off x="5343124" y="586822"/>
            <a:ext cx="6002636" cy="1645920"/>
          </a:xfrm>
        </p:spPr>
        <p:txBody>
          <a:bodyPr anchor="ctr">
            <a:normAutofit/>
          </a:bodyPr>
          <a:lstStyle/>
          <a:p>
            <a:pPr lvl="1"/>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pPr marL="457200" lvl="1" indent="0">
              <a:buNone/>
            </a:pPr>
            <a:endParaRPr lang="en-AU" sz="1100" dirty="0"/>
          </a:p>
          <a:p>
            <a:pPr marL="457200" lvl="1" indent="0">
              <a:buNone/>
            </a:pPr>
            <a:endParaRPr lang="en-AU" sz="1100" dirty="0"/>
          </a:p>
          <a:p>
            <a:pPr marL="457200" lvl="1" indent="0">
              <a:buNone/>
            </a:pPr>
            <a:endParaRPr lang="en-AU" sz="1100" dirty="0"/>
          </a:p>
          <a:p>
            <a:pPr marL="457200" lvl="1" indent="0">
              <a:buNone/>
            </a:pPr>
            <a:endParaRPr lang="en-AU" sz="1100" dirty="0"/>
          </a:p>
          <a:p>
            <a:pPr marL="457200" lvl="1" indent="0">
              <a:buNone/>
            </a:pPr>
            <a:endParaRPr lang="en-AU" sz="1100" dirty="0"/>
          </a:p>
        </p:txBody>
      </p:sp>
      <p:sp>
        <p:nvSpPr>
          <p:cNvPr id="4" name="Rectangle 3">
            <a:extLst>
              <a:ext uri="{FF2B5EF4-FFF2-40B4-BE49-F238E27FC236}">
                <a16:creationId xmlns:a16="http://schemas.microsoft.com/office/drawing/2014/main" id="{B6BD798A-4544-422B-9873-857E335B2044}"/>
              </a:ext>
            </a:extLst>
          </p:cNvPr>
          <p:cNvSpPr/>
          <p:nvPr/>
        </p:nvSpPr>
        <p:spPr>
          <a:xfrm>
            <a:off x="679671" y="1951672"/>
            <a:ext cx="4852351" cy="1431161"/>
          </a:xfrm>
          <a:prstGeom prst="rect">
            <a:avLst/>
          </a:prstGeom>
        </p:spPr>
        <p:txBody>
          <a:bodyPr wrap="square">
            <a:spAutoFit/>
          </a:bodyPr>
          <a:lstStyle/>
          <a:p>
            <a:pPr lvl="1">
              <a:spcAft>
                <a:spcPts val="600"/>
              </a:spcAft>
            </a:pPr>
            <a:endParaRPr lang="en-AU"/>
          </a:p>
          <a:p>
            <a:pPr lvl="1">
              <a:spcAft>
                <a:spcPts val="600"/>
              </a:spcAft>
            </a:pPr>
            <a:endParaRPr lang="en-AU"/>
          </a:p>
          <a:p>
            <a:pPr lvl="1">
              <a:spcAft>
                <a:spcPts val="600"/>
              </a:spcAft>
            </a:pPr>
            <a:endParaRPr lang="en-AU"/>
          </a:p>
          <a:p>
            <a:pPr lvl="1">
              <a:spcAft>
                <a:spcPts val="600"/>
              </a:spcAft>
            </a:pPr>
            <a:endParaRPr lang="en-AU"/>
          </a:p>
        </p:txBody>
      </p:sp>
      <p:graphicFrame>
        <p:nvGraphicFramePr>
          <p:cNvPr id="10" name="Chart 9">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181675747"/>
              </p:ext>
            </p:extLst>
          </p:nvPr>
        </p:nvGraphicFramePr>
        <p:xfrm>
          <a:off x="554416" y="2646218"/>
          <a:ext cx="5455290" cy="3653601"/>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15">
            <a:extLst>
              <a:ext uri="{FF2B5EF4-FFF2-40B4-BE49-F238E27FC236}">
                <a16:creationId xmlns:a16="http://schemas.microsoft.com/office/drawing/2014/main" id="{DFBDC5FE-B8E4-4A1E-9E39-EB31C3865119}"/>
              </a:ext>
            </a:extLst>
          </p:cNvPr>
          <p:cNvSpPr txBox="1"/>
          <p:nvPr/>
        </p:nvSpPr>
        <p:spPr>
          <a:xfrm>
            <a:off x="5099328" y="606993"/>
            <a:ext cx="6096000" cy="1708160"/>
          </a:xfrm>
          <a:prstGeom prst="rect">
            <a:avLst/>
          </a:prstGeom>
          <a:noFill/>
        </p:spPr>
        <p:txBody>
          <a:bodyPr wrap="square">
            <a:spAutoFit/>
          </a:bodyPr>
          <a:lstStyle/>
          <a:p>
            <a:r>
              <a:rPr lang="en-AU" sz="1500" dirty="0"/>
              <a:t>Based on the exclusion criteria 132 surgeries met the inclusion criteria, of which 85 received prophylactic antibiotics</a:t>
            </a:r>
          </a:p>
          <a:p>
            <a:r>
              <a:rPr lang="en-AU" sz="1500" dirty="0"/>
              <a:t>Of the surgeries (n=85) that were performed at Dalby Antibiotic administration occurred before surgery in 62 instances</a:t>
            </a:r>
          </a:p>
          <a:p>
            <a:pPr marL="800100" lvl="1" indent="-342900">
              <a:buFont typeface="Arial" panose="020B0604020202020204" pitchFamily="34" charset="0"/>
              <a:buChar char="•"/>
            </a:pPr>
            <a:r>
              <a:rPr lang="en-AU" sz="1500" dirty="0"/>
              <a:t>General surgery 31/44</a:t>
            </a:r>
          </a:p>
          <a:p>
            <a:pPr marL="800100" lvl="1" indent="-342900">
              <a:buFont typeface="Arial" panose="020B0604020202020204" pitchFamily="34" charset="0"/>
              <a:buChar char="•"/>
            </a:pPr>
            <a:r>
              <a:rPr lang="en-AU" sz="1500" dirty="0"/>
              <a:t>Gynaecological surgery 15/24</a:t>
            </a:r>
          </a:p>
          <a:p>
            <a:pPr marL="800100" lvl="1" indent="-342900">
              <a:buFont typeface="Arial" panose="020B0604020202020204" pitchFamily="34" charset="0"/>
              <a:buChar char="•"/>
            </a:pPr>
            <a:r>
              <a:rPr lang="en-AU" sz="1500" dirty="0"/>
              <a:t>Obstetric surgery 17/17</a:t>
            </a:r>
          </a:p>
        </p:txBody>
      </p:sp>
      <p:graphicFrame>
        <p:nvGraphicFramePr>
          <p:cNvPr id="11" name="Chart 10">
            <a:extLst>
              <a:ext uri="{FF2B5EF4-FFF2-40B4-BE49-F238E27FC236}">
                <a16:creationId xmlns:a16="http://schemas.microsoft.com/office/drawing/2014/main" id="{E1458A02-E70F-4A9D-8A82-884230D3FD0D}"/>
              </a:ext>
            </a:extLst>
          </p:cNvPr>
          <p:cNvGraphicFramePr>
            <a:graphicFrameLocks/>
          </p:cNvGraphicFramePr>
          <p:nvPr>
            <p:extLst>
              <p:ext uri="{D42A27DB-BD31-4B8C-83A1-F6EECF244321}">
                <p14:modId xmlns:p14="http://schemas.microsoft.com/office/powerpoint/2010/main" val="2593427677"/>
              </p:ext>
            </p:extLst>
          </p:nvPr>
        </p:nvGraphicFramePr>
        <p:xfrm>
          <a:off x="6182295" y="2667252"/>
          <a:ext cx="5455290" cy="34707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476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5" name="Rectangle 34">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3BD755C-60DE-4764-9DDC-49FD4DB7883B}"/>
              </a:ext>
            </a:extLst>
          </p:cNvPr>
          <p:cNvSpPr txBox="1"/>
          <p:nvPr/>
        </p:nvSpPr>
        <p:spPr>
          <a:xfrm>
            <a:off x="1046746" y="586822"/>
            <a:ext cx="3560252" cy="1645920"/>
          </a:xfrm>
        </p:spPr>
        <p:txBody>
          <a:bodyPr vert="horz" lIns="91440" tIns="45720" rIns="91440" bIns="45720" rtlCol="0" anchor="ctr">
            <a:normAutofit/>
          </a:bodyPr>
          <a:lstStyle/>
          <a:p>
            <a:pPr>
              <a:lnSpc>
                <a:spcPct val="90000"/>
              </a:lnSpc>
              <a:spcBef>
                <a:spcPct val="0"/>
              </a:spcBef>
              <a:spcAft>
                <a:spcPts val="600"/>
              </a:spcAft>
            </a:pPr>
            <a:r>
              <a:rPr lang="en-US" sz="3200" kern="1200">
                <a:solidFill>
                  <a:schemeClr val="tx1"/>
                </a:solidFill>
                <a:latin typeface="+mj-lt"/>
                <a:ea typeface="+mj-ea"/>
                <a:cs typeface="+mj-cs"/>
              </a:rPr>
              <a:t>Gympie Hospital</a:t>
            </a:r>
          </a:p>
        </p:txBody>
      </p:sp>
      <p:sp>
        <p:nvSpPr>
          <p:cNvPr id="37" name="Rectangle 36">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39" name="Rectangle 38">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TextBox 15">
            <a:extLst>
              <a:ext uri="{FF2B5EF4-FFF2-40B4-BE49-F238E27FC236}">
                <a16:creationId xmlns:a16="http://schemas.microsoft.com/office/drawing/2014/main" id="{F1E2187F-FD5A-46EA-8846-FDFC07860160}"/>
              </a:ext>
            </a:extLst>
          </p:cNvPr>
          <p:cNvSpPr txBox="1"/>
          <p:nvPr/>
        </p:nvSpPr>
        <p:spPr>
          <a:xfrm>
            <a:off x="5351164" y="586822"/>
            <a:ext cx="6002636" cy="1645920"/>
          </a:xfrm>
        </p:spPr>
        <p:txBody>
          <a:bodyPr vert="horz" lIns="91440" tIns="45720" rIns="91440" bIns="45720" rtlCol="0" anchor="ctr">
            <a:normAutofit/>
          </a:bodyPr>
          <a:lstStyle/>
          <a:p>
            <a:pPr marL="0" lvl="0" indent="-228600">
              <a:lnSpc>
                <a:spcPct val="90000"/>
              </a:lnSpc>
              <a:spcBef>
                <a:spcPts val="1000"/>
              </a:spcBef>
              <a:spcAft>
                <a:spcPts val="0"/>
              </a:spcAft>
              <a:buFont typeface="Arial" panose="020B0604020202020204" pitchFamily="34" charset="0"/>
              <a:buChar char="•"/>
            </a:pPr>
            <a:r>
              <a:rPr lang="en-US" sz="1500" dirty="0">
                <a:sym typeface="Calibri"/>
              </a:rPr>
              <a:t>Inclusion at Gympie Hospital:</a:t>
            </a:r>
          </a:p>
          <a:p>
            <a:pPr lvl="1" indent="-228600">
              <a:lnSpc>
                <a:spcPct val="90000"/>
              </a:lnSpc>
              <a:spcBef>
                <a:spcPts val="1000"/>
              </a:spcBef>
              <a:buFont typeface="Arial" panose="020B0604020202020204" pitchFamily="34" charset="0"/>
              <a:buChar char="•"/>
            </a:pPr>
            <a:r>
              <a:rPr lang="en-US" sz="1500" dirty="0">
                <a:sym typeface="Calibri"/>
              </a:rPr>
              <a:t>Based on exclusion criteria there were 484 eligible surgeries</a:t>
            </a:r>
          </a:p>
          <a:p>
            <a:pPr lvl="1" indent="-228600">
              <a:lnSpc>
                <a:spcPct val="90000"/>
              </a:lnSpc>
              <a:spcBef>
                <a:spcPts val="1000"/>
              </a:spcBef>
              <a:buFont typeface="Arial" panose="020B0604020202020204" pitchFamily="34" charset="0"/>
              <a:buChar char="•"/>
            </a:pPr>
            <a:r>
              <a:rPr lang="en-US" sz="1500" dirty="0">
                <a:sym typeface="Calibri"/>
              </a:rPr>
              <a:t>A random sample was taken to provide n=200 elective surgical patients.</a:t>
            </a:r>
          </a:p>
          <a:p>
            <a:pPr marL="457200" lvl="0" indent="-228600">
              <a:lnSpc>
                <a:spcPct val="90000"/>
              </a:lnSpc>
              <a:spcBef>
                <a:spcPts val="0"/>
              </a:spcBef>
              <a:spcAft>
                <a:spcPts val="0"/>
              </a:spcAft>
              <a:buClr>
                <a:schemeClr val="dk1"/>
              </a:buClr>
              <a:buSzPts val="1500"/>
              <a:buFont typeface="Arial" panose="020B0604020202020204" pitchFamily="34" charset="0"/>
              <a:buChar char="•"/>
            </a:pPr>
            <a:r>
              <a:rPr lang="en-US" sz="1500" dirty="0">
                <a:sym typeface="Calibri"/>
              </a:rPr>
              <a:t>Data collected between 1</a:t>
            </a:r>
            <a:r>
              <a:rPr lang="en-US" sz="1500" baseline="30000" dirty="0">
                <a:sym typeface="Calibri"/>
              </a:rPr>
              <a:t>st</a:t>
            </a:r>
            <a:r>
              <a:rPr lang="en-US" sz="1500" dirty="0">
                <a:sym typeface="Calibri"/>
              </a:rPr>
              <a:t> January 2020 and 31</a:t>
            </a:r>
            <a:r>
              <a:rPr lang="en-US" sz="1500" baseline="30000" dirty="0">
                <a:sym typeface="Calibri"/>
              </a:rPr>
              <a:t>st</a:t>
            </a:r>
            <a:r>
              <a:rPr lang="en-US" sz="1500" dirty="0">
                <a:sym typeface="Calibri"/>
              </a:rPr>
              <a:t> April 2021</a:t>
            </a:r>
          </a:p>
          <a:p>
            <a:pPr marL="457200" lvl="0" indent="-228600">
              <a:lnSpc>
                <a:spcPct val="90000"/>
              </a:lnSpc>
              <a:spcBef>
                <a:spcPts val="0"/>
              </a:spcBef>
              <a:spcAft>
                <a:spcPts val="0"/>
              </a:spcAft>
              <a:buClr>
                <a:schemeClr val="dk1"/>
              </a:buClr>
              <a:buSzPts val="1500"/>
              <a:buFont typeface="Arial" panose="020B0604020202020204" pitchFamily="34" charset="0"/>
              <a:buChar char="•"/>
            </a:pPr>
            <a:r>
              <a:rPr lang="en-US" sz="1500" dirty="0">
                <a:sym typeface="Calibri"/>
              </a:rPr>
              <a:t>Collected from </a:t>
            </a:r>
            <a:r>
              <a:rPr lang="en-US" sz="1500" dirty="0" err="1">
                <a:sym typeface="Calibri"/>
              </a:rPr>
              <a:t>Anaesthesia</a:t>
            </a:r>
            <a:r>
              <a:rPr lang="en-US" sz="1500" dirty="0">
                <a:sym typeface="Calibri"/>
              </a:rPr>
              <a:t> Record Keeping (ARK) software</a:t>
            </a:r>
            <a:endParaRPr lang="en-US" sz="1500" dirty="0"/>
          </a:p>
        </p:txBody>
      </p:sp>
      <p:graphicFrame>
        <p:nvGraphicFramePr>
          <p:cNvPr id="8" name="Content Placeholder 4">
            <a:extLst>
              <a:ext uri="{FF2B5EF4-FFF2-40B4-BE49-F238E27FC236}">
                <a16:creationId xmlns:a16="http://schemas.microsoft.com/office/drawing/2014/main" id="{E7DDB10A-C7DB-44BD-93FE-570E2D35ACD8}"/>
              </a:ext>
            </a:extLst>
          </p:cNvPr>
          <p:cNvGraphicFramePr>
            <a:graphicFrameLocks noGrp="1"/>
          </p:cNvGraphicFramePr>
          <p:nvPr>
            <p:ph idx="1"/>
            <p:extLst>
              <p:ext uri="{D42A27DB-BD31-4B8C-83A1-F6EECF244321}">
                <p14:modId xmlns:p14="http://schemas.microsoft.com/office/powerpoint/2010/main" val="2205718504"/>
              </p:ext>
            </p:extLst>
          </p:nvPr>
        </p:nvGraphicFramePr>
        <p:xfrm>
          <a:off x="557784" y="2767578"/>
          <a:ext cx="5538216" cy="345034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FF4C7AAE-0B53-436F-9162-83CFBC2343CC}"/>
              </a:ext>
            </a:extLst>
          </p:cNvPr>
          <p:cNvGraphicFramePr/>
          <p:nvPr>
            <p:extLst>
              <p:ext uri="{D42A27DB-BD31-4B8C-83A1-F6EECF244321}">
                <p14:modId xmlns:p14="http://schemas.microsoft.com/office/powerpoint/2010/main" val="2280120232"/>
              </p:ext>
            </p:extLst>
          </p:nvPr>
        </p:nvGraphicFramePr>
        <p:xfrm>
          <a:off x="6295401" y="2678388"/>
          <a:ext cx="5426462" cy="34503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81793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385E1BDC-A9B0-4A87-82E3-F3187F69A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Rectangle 28">
            <a:extLst>
              <a:ext uri="{FF2B5EF4-FFF2-40B4-BE49-F238E27FC236}">
                <a16:creationId xmlns:a16="http://schemas.microsoft.com/office/drawing/2014/main" id="{0990C621-3B8B-4820-8328-D47EF7CE8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5F7DB9-E4DC-47FA-B173-7A4D442E47C4}"/>
              </a:ext>
            </a:extLst>
          </p:cNvPr>
          <p:cNvSpPr>
            <a:spLocks noGrp="1"/>
          </p:cNvSpPr>
          <p:nvPr>
            <p:ph type="title"/>
          </p:nvPr>
        </p:nvSpPr>
        <p:spPr>
          <a:xfrm>
            <a:off x="1051560" y="586822"/>
            <a:ext cx="3657600" cy="1645920"/>
          </a:xfrm>
        </p:spPr>
        <p:txBody>
          <a:bodyPr vert="horz" lIns="91440" tIns="45720" rIns="91440" bIns="45720" rtlCol="0" anchor="ctr">
            <a:normAutofit/>
          </a:bodyPr>
          <a:lstStyle/>
          <a:p>
            <a:r>
              <a:rPr lang="en-US" sz="3200"/>
              <a:t>Kingaroy Hospital</a:t>
            </a:r>
          </a:p>
        </p:txBody>
      </p:sp>
      <p:sp>
        <p:nvSpPr>
          <p:cNvPr id="31" name="Rectangle 30">
            <a:extLst>
              <a:ext uri="{FF2B5EF4-FFF2-40B4-BE49-F238E27FC236}">
                <a16:creationId xmlns:a16="http://schemas.microsoft.com/office/drawing/2014/main" id="{C1A2385B-1D2A-4E17-84FA-6CB7F0AAE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33" name="Rectangle 32">
            <a:extLst>
              <a:ext uri="{FF2B5EF4-FFF2-40B4-BE49-F238E27FC236}">
                <a16:creationId xmlns:a16="http://schemas.microsoft.com/office/drawing/2014/main" id="{5E791F2F-79DB-4CC0-9FA1-001E3E91E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7879B512-3953-481A-95DA-1397D3C15B7B}"/>
              </a:ext>
            </a:extLst>
          </p:cNvPr>
          <p:cNvSpPr txBox="1"/>
          <p:nvPr/>
        </p:nvSpPr>
        <p:spPr>
          <a:xfrm>
            <a:off x="5250106" y="586822"/>
            <a:ext cx="6106742" cy="1645920"/>
          </a:xfrm>
        </p:spPr>
        <p:txBody>
          <a:bodyPr vert="horz" lIns="91440" tIns="45720" rIns="91440" bIns="45720" rtlCol="0" anchor="ctr">
            <a:normAutofit/>
          </a:bodyPr>
          <a:lstStyle/>
          <a:p>
            <a:pPr marL="0" lvl="0" indent="-228600">
              <a:lnSpc>
                <a:spcPct val="90000"/>
              </a:lnSpc>
              <a:spcBef>
                <a:spcPts val="1000"/>
              </a:spcBef>
              <a:spcAft>
                <a:spcPts val="0"/>
              </a:spcAft>
              <a:buFont typeface="Arial" panose="020B0604020202020204" pitchFamily="34" charset="0"/>
              <a:buChar char="•"/>
            </a:pPr>
            <a:r>
              <a:rPr lang="en-US" sz="1700" dirty="0">
                <a:sym typeface="Calibri"/>
              </a:rPr>
              <a:t>Inclusion at Kingaroy Hospital:</a:t>
            </a:r>
          </a:p>
          <a:p>
            <a:pPr marL="457200" lvl="0" indent="-228600">
              <a:lnSpc>
                <a:spcPct val="90000"/>
              </a:lnSpc>
              <a:spcBef>
                <a:spcPts val="1000"/>
              </a:spcBef>
              <a:spcAft>
                <a:spcPts val="0"/>
              </a:spcAft>
              <a:buClr>
                <a:schemeClr val="dk1"/>
              </a:buClr>
              <a:buSzPts val="1500"/>
              <a:buFont typeface="Arial" panose="020B0604020202020204" pitchFamily="34" charset="0"/>
              <a:buChar char="•"/>
            </a:pPr>
            <a:r>
              <a:rPr lang="en-US" sz="1700" dirty="0">
                <a:sym typeface="Calibri"/>
              </a:rPr>
              <a:t>n = 178 elective procedures</a:t>
            </a:r>
          </a:p>
          <a:p>
            <a:pPr marL="457200" lvl="0" indent="-228600">
              <a:lnSpc>
                <a:spcPct val="90000"/>
              </a:lnSpc>
              <a:spcBef>
                <a:spcPts val="0"/>
              </a:spcBef>
              <a:spcAft>
                <a:spcPts val="0"/>
              </a:spcAft>
              <a:buClr>
                <a:schemeClr val="dk1"/>
              </a:buClr>
              <a:buSzPts val="1500"/>
              <a:buFont typeface="Arial" panose="020B0604020202020204" pitchFamily="34" charset="0"/>
              <a:buChar char="•"/>
            </a:pPr>
            <a:r>
              <a:rPr lang="en-US" sz="1700" dirty="0">
                <a:sym typeface="Calibri"/>
              </a:rPr>
              <a:t>Data collected between 1</a:t>
            </a:r>
            <a:r>
              <a:rPr lang="en-US" sz="1700" baseline="30000" dirty="0">
                <a:sym typeface="Calibri"/>
              </a:rPr>
              <a:t>st</a:t>
            </a:r>
            <a:r>
              <a:rPr lang="en-US" sz="1700" dirty="0">
                <a:sym typeface="Calibri"/>
              </a:rPr>
              <a:t> January 2020 and 31</a:t>
            </a:r>
            <a:r>
              <a:rPr lang="en-US" sz="1700" baseline="30000" dirty="0">
                <a:sym typeface="Calibri"/>
              </a:rPr>
              <a:t>st</a:t>
            </a:r>
            <a:r>
              <a:rPr lang="en-US" sz="1700" dirty="0">
                <a:sym typeface="Calibri"/>
              </a:rPr>
              <a:t> April 2021</a:t>
            </a:r>
          </a:p>
          <a:p>
            <a:pPr marL="457200" lvl="0" indent="-228600">
              <a:lnSpc>
                <a:spcPct val="90000"/>
              </a:lnSpc>
              <a:spcBef>
                <a:spcPts val="0"/>
              </a:spcBef>
              <a:spcAft>
                <a:spcPts val="0"/>
              </a:spcAft>
              <a:buClr>
                <a:schemeClr val="dk1"/>
              </a:buClr>
              <a:buSzPts val="1500"/>
              <a:buFont typeface="Arial" panose="020B0604020202020204" pitchFamily="34" charset="0"/>
              <a:buChar char="•"/>
            </a:pPr>
            <a:r>
              <a:rPr lang="en-US" sz="1700" dirty="0">
                <a:sym typeface="Calibri"/>
              </a:rPr>
              <a:t>Collected from </a:t>
            </a:r>
            <a:r>
              <a:rPr lang="en-US" sz="1700" dirty="0" err="1">
                <a:sym typeface="Calibri"/>
              </a:rPr>
              <a:t>Anaesthesia</a:t>
            </a:r>
            <a:r>
              <a:rPr lang="en-US" sz="1700" dirty="0">
                <a:sym typeface="Calibri"/>
              </a:rPr>
              <a:t> Record Keeping (ARK) software</a:t>
            </a:r>
            <a:endParaRPr lang="en-US" sz="1700" dirty="0"/>
          </a:p>
        </p:txBody>
      </p:sp>
      <p:pic>
        <p:nvPicPr>
          <p:cNvPr id="4" name="Google Shape;131;p25" descr="Chart, bar chart&#10;&#10;Description automatically generated">
            <a:extLst>
              <a:ext uri="{FF2B5EF4-FFF2-40B4-BE49-F238E27FC236}">
                <a16:creationId xmlns:a16="http://schemas.microsoft.com/office/drawing/2014/main" id="{7D550239-F3B9-464A-BC94-85BB43294017}"/>
              </a:ext>
            </a:extLst>
          </p:cNvPr>
          <p:cNvPicPr preferRelativeResize="0"/>
          <p:nvPr/>
        </p:nvPicPr>
        <p:blipFill>
          <a:blip r:embed="rId2"/>
          <a:stretch>
            <a:fillRect/>
          </a:stretch>
        </p:blipFill>
        <p:spPr>
          <a:xfrm>
            <a:off x="727421" y="2729397"/>
            <a:ext cx="4522686" cy="3312815"/>
          </a:xfrm>
          <a:prstGeom prst="rect">
            <a:avLst/>
          </a:prstGeom>
          <a:noFill/>
        </p:spPr>
      </p:pic>
      <p:graphicFrame>
        <p:nvGraphicFramePr>
          <p:cNvPr id="10" name="Chart 9">
            <a:extLst>
              <a:ext uri="{FF2B5EF4-FFF2-40B4-BE49-F238E27FC236}">
                <a16:creationId xmlns:a16="http://schemas.microsoft.com/office/drawing/2014/main" id="{17753375-9DD2-471E-B91E-667709340CC9}"/>
              </a:ext>
            </a:extLst>
          </p:cNvPr>
          <p:cNvGraphicFramePr>
            <a:graphicFrameLocks/>
          </p:cNvGraphicFramePr>
          <p:nvPr>
            <p:extLst>
              <p:ext uri="{D42A27DB-BD31-4B8C-83A1-F6EECF244321}">
                <p14:modId xmlns:p14="http://schemas.microsoft.com/office/powerpoint/2010/main" val="2613332212"/>
              </p:ext>
            </p:extLst>
          </p:nvPr>
        </p:nvGraphicFramePr>
        <p:xfrm>
          <a:off x="5593976" y="2729398"/>
          <a:ext cx="6127886" cy="34838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4379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E703093333ED4EABD5857AA01394C6" ma:contentTypeVersion="13" ma:contentTypeDescription="Create a new document." ma:contentTypeScope="" ma:versionID="75ed75741c994d5f3fd9c83f077d3dfa">
  <xsd:schema xmlns:xsd="http://www.w3.org/2001/XMLSchema" xmlns:xs="http://www.w3.org/2001/XMLSchema" xmlns:p="http://schemas.microsoft.com/office/2006/metadata/properties" xmlns:ns2="aa7e8809-6e5d-4c16-9b9e-c75e371f976d" xmlns:ns3="7b45c77d-bcf5-4813-ac5e-90dcf047914d" targetNamespace="http://schemas.microsoft.com/office/2006/metadata/properties" ma:root="true" ma:fieldsID="45b6837a19e5c199924c2f99015b87b1" ns2:_="" ns3:_="">
    <xsd:import namespace="aa7e8809-6e5d-4c16-9b9e-c75e371f976d"/>
    <xsd:import namespace="7b45c77d-bcf5-4813-ac5e-90dcf047914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7e8809-6e5d-4c16-9b9e-c75e371f97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b45c77d-bcf5-4813-ac5e-90dcf047914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D46734-9258-42B6-802C-E9DBE5AC763E}"/>
</file>

<file path=customXml/itemProps2.xml><?xml version="1.0" encoding="utf-8"?>
<ds:datastoreItem xmlns:ds="http://schemas.openxmlformats.org/officeDocument/2006/customXml" ds:itemID="{DE4DCF43-81C2-4AFB-9E3F-6056028040C8}"/>
</file>

<file path=customXml/itemProps3.xml><?xml version="1.0" encoding="utf-8"?>
<ds:datastoreItem xmlns:ds="http://schemas.openxmlformats.org/officeDocument/2006/customXml" ds:itemID="{81082F13-5D48-4602-A165-DB106302AAD5}"/>
</file>

<file path=docProps/app.xml><?xml version="1.0" encoding="utf-8"?>
<Properties xmlns="http://schemas.openxmlformats.org/officeDocument/2006/extended-properties" xmlns:vt="http://schemas.openxmlformats.org/officeDocument/2006/docPropsVTypes">
  <Template/>
  <TotalTime>942</TotalTime>
  <Words>1576</Words>
  <Application>Microsoft Office PowerPoint</Application>
  <PresentationFormat>Widescreen</PresentationFormat>
  <Paragraphs>163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Antibiotic prophylaxis use in surgery performed in South East Queensland rural hospitals </vt:lpstr>
      <vt:lpstr>Background</vt:lpstr>
      <vt:lpstr>Aim</vt:lpstr>
      <vt:lpstr>Objectives</vt:lpstr>
      <vt:lpstr>Study Cohort</vt:lpstr>
      <vt:lpstr>Methodology</vt:lpstr>
      <vt:lpstr>Dalby Hospital</vt:lpstr>
      <vt:lpstr>PowerPoint Presentation</vt:lpstr>
      <vt:lpstr>Kingaroy Hospital</vt:lpstr>
      <vt:lpstr>PowerPoint Presentation</vt:lpstr>
      <vt:lpstr>Trends of antibiotic use across all sites </vt:lpstr>
      <vt:lpstr>Prophylaxis adherence based on surgery performed </vt:lpstr>
      <vt:lpstr>Appropriate use of antibiotics</vt:lpstr>
      <vt:lpstr>Surgical Site Infections</vt:lpstr>
      <vt:lpstr>Limitations</vt:lpstr>
      <vt:lpstr>Recommendations</vt:lpstr>
      <vt:lpstr>Vote of thanks to</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Sachith Nanayakkara</dc:creator>
  <cp:lastModifiedBy>Ben Marsden</cp:lastModifiedBy>
  <cp:revision>87</cp:revision>
  <dcterms:created xsi:type="dcterms:W3CDTF">2021-11-01T02:13:40Z</dcterms:created>
  <dcterms:modified xsi:type="dcterms:W3CDTF">2021-11-04T04:57:18Z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0x01010032E703093333ED4EABD5857AA01394C6</vt:lpwstr>
  </property>
</Properties>
</file>